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6"/>
  </p:notesMasterIdLst>
  <p:sldIdLst>
    <p:sldId id="256" r:id="rId2"/>
    <p:sldId id="279" r:id="rId3"/>
    <p:sldId id="287" r:id="rId4"/>
    <p:sldId id="303" r:id="rId5"/>
    <p:sldId id="328" r:id="rId6"/>
    <p:sldId id="281" r:id="rId7"/>
    <p:sldId id="330" r:id="rId8"/>
    <p:sldId id="329" r:id="rId9"/>
    <p:sldId id="283" r:id="rId10"/>
    <p:sldId id="294" r:id="rId11"/>
    <p:sldId id="290" r:id="rId12"/>
    <p:sldId id="282" r:id="rId13"/>
    <p:sldId id="304" r:id="rId14"/>
    <p:sldId id="284" r:id="rId15"/>
    <p:sldId id="285" r:id="rId16"/>
    <p:sldId id="300" r:id="rId17"/>
    <p:sldId id="291" r:id="rId18"/>
    <p:sldId id="292" r:id="rId19"/>
    <p:sldId id="296" r:id="rId20"/>
    <p:sldId id="301" r:id="rId21"/>
    <p:sldId id="295" r:id="rId22"/>
    <p:sldId id="305" r:id="rId23"/>
    <p:sldId id="306" r:id="rId24"/>
    <p:sldId id="307" r:id="rId25"/>
    <p:sldId id="317" r:id="rId26"/>
    <p:sldId id="318" r:id="rId27"/>
    <p:sldId id="319" r:id="rId28"/>
    <p:sldId id="320" r:id="rId29"/>
    <p:sldId id="321" r:id="rId30"/>
    <p:sldId id="322" r:id="rId31"/>
    <p:sldId id="323" r:id="rId32"/>
    <p:sldId id="325" r:id="rId33"/>
    <p:sldId id="332" r:id="rId34"/>
    <p:sldId id="33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Προεπιλεγμένη ενότητα" id="{94D70DCF-7320-4984-9527-B36CF54A181D}">
          <p14:sldIdLst>
            <p14:sldId id="256"/>
            <p14:sldId id="279"/>
            <p14:sldId id="287"/>
            <p14:sldId id="303"/>
            <p14:sldId id="328"/>
            <p14:sldId id="281"/>
            <p14:sldId id="330"/>
            <p14:sldId id="329"/>
            <p14:sldId id="283"/>
            <p14:sldId id="294"/>
            <p14:sldId id="290"/>
          </p14:sldIdLst>
        </p14:section>
        <p14:section name="Ενότητα χωρίς τίτλο" id="{7A3812AA-08D0-4000-848F-886A0C995086}">
          <p14:sldIdLst>
            <p14:sldId id="282"/>
            <p14:sldId id="304"/>
            <p14:sldId id="284"/>
            <p14:sldId id="285"/>
            <p14:sldId id="300"/>
            <p14:sldId id="291"/>
            <p14:sldId id="292"/>
            <p14:sldId id="296"/>
            <p14:sldId id="301"/>
            <p14:sldId id="295"/>
            <p14:sldId id="305"/>
            <p14:sldId id="306"/>
            <p14:sldId id="307"/>
            <p14:sldId id="317"/>
            <p14:sldId id="318"/>
            <p14:sldId id="319"/>
            <p14:sldId id="320"/>
            <p14:sldId id="321"/>
            <p14:sldId id="322"/>
            <p14:sldId id="323"/>
            <p14:sldId id="325"/>
            <p14:sldId id="332"/>
            <p14:sldId id="33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524266-28F7-4CC7-A594-9FC1A4484AFC}" v="1" dt="2024-11-13T11:54:08.5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73" autoAdjust="0"/>
    <p:restoredTop sz="94660"/>
  </p:normalViewPr>
  <p:slideViewPr>
    <p:cSldViewPr snapToGrid="0">
      <p:cViewPr varScale="1">
        <p:scale>
          <a:sx n="67" d="100"/>
          <a:sy n="67" d="100"/>
        </p:scale>
        <p:origin x="6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7C04EF-2370-4B20-AC33-A83D18601921}" type="datetimeFigureOut">
              <a:rPr lang="en-US" smtClean="0"/>
              <a:t>12/9/2024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C6008B-DAD1-4CF9-B7B0-EED9394923BA}" type="slidenum">
              <a:rPr lang="en-US" smtClean="0"/>
              <a:t>‹#›</a:t>
            </a:fld>
            <a:endParaRPr lang="en-US"/>
          </a:p>
        </p:txBody>
      </p:sp>
    </p:spTree>
    <p:extLst>
      <p:ext uri="{BB962C8B-B14F-4D97-AF65-F5344CB8AC3E}">
        <p14:creationId xmlns:p14="http://schemas.microsoft.com/office/powerpoint/2010/main" val="28994222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FD710D6-90C3-5AE7-FE7B-BA24497FBE50}"/>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endParaRPr lang="en-US"/>
          </a:p>
        </p:txBody>
      </p:sp>
      <p:sp>
        <p:nvSpPr>
          <p:cNvPr id="3" name="Υπότιτλος 2">
            <a:extLst>
              <a:ext uri="{FF2B5EF4-FFF2-40B4-BE49-F238E27FC236}">
                <a16:creationId xmlns:a16="http://schemas.microsoft.com/office/drawing/2014/main" id="{779ADE36-78B7-B6AF-49A0-A964F6FC05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a:p>
        </p:txBody>
      </p:sp>
      <p:sp>
        <p:nvSpPr>
          <p:cNvPr id="4" name="Θέση ημερομηνίας 3">
            <a:extLst>
              <a:ext uri="{FF2B5EF4-FFF2-40B4-BE49-F238E27FC236}">
                <a16:creationId xmlns:a16="http://schemas.microsoft.com/office/drawing/2014/main" id="{EAC72D16-82A5-9381-91E6-5E9DE7D65AC2}"/>
              </a:ext>
            </a:extLst>
          </p:cNvPr>
          <p:cNvSpPr>
            <a:spLocks noGrp="1"/>
          </p:cNvSpPr>
          <p:nvPr>
            <p:ph type="dt" sz="half" idx="10"/>
          </p:nvPr>
        </p:nvSpPr>
        <p:spPr/>
        <p:txBody>
          <a:bodyPr/>
          <a:lstStyle/>
          <a:p>
            <a:fld id="{790782C0-3331-441E-B203-E44E369EBE35}" type="datetime1">
              <a:rPr lang="en-US" smtClean="0"/>
              <a:t>12/9/2024</a:t>
            </a:fld>
            <a:endParaRPr lang="en-US"/>
          </a:p>
        </p:txBody>
      </p:sp>
      <p:sp>
        <p:nvSpPr>
          <p:cNvPr id="5" name="Θέση υποσέλιδου 4">
            <a:extLst>
              <a:ext uri="{FF2B5EF4-FFF2-40B4-BE49-F238E27FC236}">
                <a16:creationId xmlns:a16="http://schemas.microsoft.com/office/drawing/2014/main" id="{17D2050F-AEF6-3409-D386-5A939462B7A4}"/>
              </a:ext>
            </a:extLst>
          </p:cNvPr>
          <p:cNvSpPr>
            <a:spLocks noGrp="1"/>
          </p:cNvSpPr>
          <p:nvPr>
            <p:ph type="ftr" sz="quarter" idx="11"/>
          </p:nvPr>
        </p:nvSpPr>
        <p:spPr/>
        <p:txBody>
          <a:bodyPr/>
          <a:lstStyle/>
          <a:p>
            <a:r>
              <a:rPr lang="el-GR"/>
              <a:t>Τμήμα Διεθνών και Ευρωπαϊκών Προγραμμάτων </a:t>
            </a:r>
            <a:endParaRPr lang="en-US"/>
          </a:p>
        </p:txBody>
      </p:sp>
      <p:sp>
        <p:nvSpPr>
          <p:cNvPr id="6" name="Θέση αριθμού διαφάνειας 5">
            <a:extLst>
              <a:ext uri="{FF2B5EF4-FFF2-40B4-BE49-F238E27FC236}">
                <a16:creationId xmlns:a16="http://schemas.microsoft.com/office/drawing/2014/main" id="{26CECD68-820E-3A43-0263-40C85478A7CC}"/>
              </a:ext>
            </a:extLst>
          </p:cNvPr>
          <p:cNvSpPr>
            <a:spLocks noGrp="1"/>
          </p:cNvSpPr>
          <p:nvPr>
            <p:ph type="sldNum" sz="quarter" idx="12"/>
          </p:nvPr>
        </p:nvSpPr>
        <p:spPr/>
        <p:txBody>
          <a:bodyPr/>
          <a:lstStyle/>
          <a:p>
            <a:fld id="{F1F66E6F-A39E-428B-B861-B9AC5857B286}" type="slidenum">
              <a:rPr lang="en-US" smtClean="0"/>
              <a:t>‹#›</a:t>
            </a:fld>
            <a:endParaRPr lang="en-US"/>
          </a:p>
        </p:txBody>
      </p:sp>
    </p:spTree>
    <p:extLst>
      <p:ext uri="{BB962C8B-B14F-4D97-AF65-F5344CB8AC3E}">
        <p14:creationId xmlns:p14="http://schemas.microsoft.com/office/powerpoint/2010/main" val="4965641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13D6298-4B76-CEB5-277C-A69889D5BBDF}"/>
              </a:ext>
            </a:extLst>
          </p:cNvPr>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Θέση κατακόρυφου κειμένου 2">
            <a:extLst>
              <a:ext uri="{FF2B5EF4-FFF2-40B4-BE49-F238E27FC236}">
                <a16:creationId xmlns:a16="http://schemas.microsoft.com/office/drawing/2014/main" id="{D10C5AAA-312F-A3E0-B31E-A18076BB4E7D}"/>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a:extLst>
              <a:ext uri="{FF2B5EF4-FFF2-40B4-BE49-F238E27FC236}">
                <a16:creationId xmlns:a16="http://schemas.microsoft.com/office/drawing/2014/main" id="{1ECC016B-DC3E-E6D6-BF90-8B60D35B5CBB}"/>
              </a:ext>
            </a:extLst>
          </p:cNvPr>
          <p:cNvSpPr>
            <a:spLocks noGrp="1"/>
          </p:cNvSpPr>
          <p:nvPr>
            <p:ph type="dt" sz="half" idx="10"/>
          </p:nvPr>
        </p:nvSpPr>
        <p:spPr/>
        <p:txBody>
          <a:bodyPr/>
          <a:lstStyle/>
          <a:p>
            <a:fld id="{887E869B-E3F0-4A4C-AD9B-55028651F238}" type="datetime1">
              <a:rPr lang="en-US" smtClean="0"/>
              <a:t>12/9/2024</a:t>
            </a:fld>
            <a:endParaRPr lang="en-US"/>
          </a:p>
        </p:txBody>
      </p:sp>
      <p:sp>
        <p:nvSpPr>
          <p:cNvPr id="5" name="Θέση υποσέλιδου 4">
            <a:extLst>
              <a:ext uri="{FF2B5EF4-FFF2-40B4-BE49-F238E27FC236}">
                <a16:creationId xmlns:a16="http://schemas.microsoft.com/office/drawing/2014/main" id="{3A6DB131-FA79-8DF3-CADB-89B73438BEF6}"/>
              </a:ext>
            </a:extLst>
          </p:cNvPr>
          <p:cNvSpPr>
            <a:spLocks noGrp="1"/>
          </p:cNvSpPr>
          <p:nvPr>
            <p:ph type="ftr" sz="quarter" idx="11"/>
          </p:nvPr>
        </p:nvSpPr>
        <p:spPr/>
        <p:txBody>
          <a:bodyPr/>
          <a:lstStyle/>
          <a:p>
            <a:r>
              <a:rPr lang="el-GR"/>
              <a:t>Τμήμα Διεθνών και Ευρωπαϊκών Προγραμμάτων </a:t>
            </a:r>
            <a:endParaRPr lang="en-US"/>
          </a:p>
        </p:txBody>
      </p:sp>
      <p:sp>
        <p:nvSpPr>
          <p:cNvPr id="6" name="Θέση αριθμού διαφάνειας 5">
            <a:extLst>
              <a:ext uri="{FF2B5EF4-FFF2-40B4-BE49-F238E27FC236}">
                <a16:creationId xmlns:a16="http://schemas.microsoft.com/office/drawing/2014/main" id="{EEBAD64B-806A-CD10-4806-3B6A78E744E1}"/>
              </a:ext>
            </a:extLst>
          </p:cNvPr>
          <p:cNvSpPr>
            <a:spLocks noGrp="1"/>
          </p:cNvSpPr>
          <p:nvPr>
            <p:ph type="sldNum" sz="quarter" idx="12"/>
          </p:nvPr>
        </p:nvSpPr>
        <p:spPr/>
        <p:txBody>
          <a:bodyPr/>
          <a:lstStyle/>
          <a:p>
            <a:fld id="{F1F66E6F-A39E-428B-B861-B9AC5857B286}" type="slidenum">
              <a:rPr lang="en-US" smtClean="0"/>
              <a:t>‹#›</a:t>
            </a:fld>
            <a:endParaRPr lang="en-US"/>
          </a:p>
        </p:txBody>
      </p:sp>
    </p:spTree>
    <p:extLst>
      <p:ext uri="{BB962C8B-B14F-4D97-AF65-F5344CB8AC3E}">
        <p14:creationId xmlns:p14="http://schemas.microsoft.com/office/powerpoint/2010/main" val="2060400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8565C6BB-C8A3-735D-FD77-FE87278D62C2}"/>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endParaRPr lang="en-US"/>
          </a:p>
        </p:txBody>
      </p:sp>
      <p:sp>
        <p:nvSpPr>
          <p:cNvPr id="3" name="Θέση κατακόρυφου κειμένου 2">
            <a:extLst>
              <a:ext uri="{FF2B5EF4-FFF2-40B4-BE49-F238E27FC236}">
                <a16:creationId xmlns:a16="http://schemas.microsoft.com/office/drawing/2014/main" id="{1E920249-D186-8802-ECFC-F2877F01263C}"/>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a:extLst>
              <a:ext uri="{FF2B5EF4-FFF2-40B4-BE49-F238E27FC236}">
                <a16:creationId xmlns:a16="http://schemas.microsoft.com/office/drawing/2014/main" id="{B2284AC5-DF94-7710-5289-AE498262D269}"/>
              </a:ext>
            </a:extLst>
          </p:cNvPr>
          <p:cNvSpPr>
            <a:spLocks noGrp="1"/>
          </p:cNvSpPr>
          <p:nvPr>
            <p:ph type="dt" sz="half" idx="10"/>
          </p:nvPr>
        </p:nvSpPr>
        <p:spPr/>
        <p:txBody>
          <a:bodyPr/>
          <a:lstStyle/>
          <a:p>
            <a:fld id="{AA3BBC03-0C2F-4672-AF94-025EEFE3CCD6}" type="datetime1">
              <a:rPr lang="en-US" smtClean="0"/>
              <a:t>12/9/2024</a:t>
            </a:fld>
            <a:endParaRPr lang="en-US"/>
          </a:p>
        </p:txBody>
      </p:sp>
      <p:sp>
        <p:nvSpPr>
          <p:cNvPr id="5" name="Θέση υποσέλιδου 4">
            <a:extLst>
              <a:ext uri="{FF2B5EF4-FFF2-40B4-BE49-F238E27FC236}">
                <a16:creationId xmlns:a16="http://schemas.microsoft.com/office/drawing/2014/main" id="{06D755E8-954C-EE3C-9EAE-37996ECC546E}"/>
              </a:ext>
            </a:extLst>
          </p:cNvPr>
          <p:cNvSpPr>
            <a:spLocks noGrp="1"/>
          </p:cNvSpPr>
          <p:nvPr>
            <p:ph type="ftr" sz="quarter" idx="11"/>
          </p:nvPr>
        </p:nvSpPr>
        <p:spPr/>
        <p:txBody>
          <a:bodyPr/>
          <a:lstStyle/>
          <a:p>
            <a:r>
              <a:rPr lang="el-GR"/>
              <a:t>Τμήμα Διεθνών και Ευρωπαϊκών Προγραμμάτων </a:t>
            </a:r>
            <a:endParaRPr lang="en-US"/>
          </a:p>
        </p:txBody>
      </p:sp>
      <p:sp>
        <p:nvSpPr>
          <p:cNvPr id="6" name="Θέση αριθμού διαφάνειας 5">
            <a:extLst>
              <a:ext uri="{FF2B5EF4-FFF2-40B4-BE49-F238E27FC236}">
                <a16:creationId xmlns:a16="http://schemas.microsoft.com/office/drawing/2014/main" id="{E8B27EF1-C187-BBE1-2CFC-C47AA2A33E2F}"/>
              </a:ext>
            </a:extLst>
          </p:cNvPr>
          <p:cNvSpPr>
            <a:spLocks noGrp="1"/>
          </p:cNvSpPr>
          <p:nvPr>
            <p:ph type="sldNum" sz="quarter" idx="12"/>
          </p:nvPr>
        </p:nvSpPr>
        <p:spPr/>
        <p:txBody>
          <a:bodyPr/>
          <a:lstStyle/>
          <a:p>
            <a:fld id="{F1F66E6F-A39E-428B-B861-B9AC5857B286}" type="slidenum">
              <a:rPr lang="en-US" smtClean="0"/>
              <a:t>‹#›</a:t>
            </a:fld>
            <a:endParaRPr lang="en-US"/>
          </a:p>
        </p:txBody>
      </p:sp>
    </p:spTree>
    <p:extLst>
      <p:ext uri="{BB962C8B-B14F-4D97-AF65-F5344CB8AC3E}">
        <p14:creationId xmlns:p14="http://schemas.microsoft.com/office/powerpoint/2010/main" val="2093323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5F7709D-AB12-6202-9754-989C01702589}"/>
              </a:ext>
            </a:extLst>
          </p:cNvPr>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Θέση περιεχομένου 2">
            <a:extLst>
              <a:ext uri="{FF2B5EF4-FFF2-40B4-BE49-F238E27FC236}">
                <a16:creationId xmlns:a16="http://schemas.microsoft.com/office/drawing/2014/main" id="{3D34909E-EBB7-6593-FB83-AA54FCCEB0B7}"/>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a:extLst>
              <a:ext uri="{FF2B5EF4-FFF2-40B4-BE49-F238E27FC236}">
                <a16:creationId xmlns:a16="http://schemas.microsoft.com/office/drawing/2014/main" id="{C2D41E4A-112C-ADBD-E767-E706E8B24B5E}"/>
              </a:ext>
            </a:extLst>
          </p:cNvPr>
          <p:cNvSpPr>
            <a:spLocks noGrp="1"/>
          </p:cNvSpPr>
          <p:nvPr>
            <p:ph type="dt" sz="half" idx="10"/>
          </p:nvPr>
        </p:nvSpPr>
        <p:spPr/>
        <p:txBody>
          <a:bodyPr/>
          <a:lstStyle/>
          <a:p>
            <a:fld id="{12FD97AF-6D9A-4761-AAE1-C11F83FA121C}" type="datetime1">
              <a:rPr lang="en-US" smtClean="0"/>
              <a:t>12/9/2024</a:t>
            </a:fld>
            <a:endParaRPr lang="en-US"/>
          </a:p>
        </p:txBody>
      </p:sp>
      <p:sp>
        <p:nvSpPr>
          <p:cNvPr id="5" name="Θέση υποσέλιδου 4">
            <a:extLst>
              <a:ext uri="{FF2B5EF4-FFF2-40B4-BE49-F238E27FC236}">
                <a16:creationId xmlns:a16="http://schemas.microsoft.com/office/drawing/2014/main" id="{5CC443C3-9C6D-342E-C228-6D8191615AC3}"/>
              </a:ext>
            </a:extLst>
          </p:cNvPr>
          <p:cNvSpPr>
            <a:spLocks noGrp="1"/>
          </p:cNvSpPr>
          <p:nvPr>
            <p:ph type="ftr" sz="quarter" idx="11"/>
          </p:nvPr>
        </p:nvSpPr>
        <p:spPr/>
        <p:txBody>
          <a:bodyPr/>
          <a:lstStyle/>
          <a:p>
            <a:r>
              <a:rPr lang="el-GR"/>
              <a:t>Τμήμα Διεθνών και Ευρωπαϊκών Προγραμμάτων </a:t>
            </a:r>
            <a:endParaRPr lang="en-US"/>
          </a:p>
        </p:txBody>
      </p:sp>
      <p:sp>
        <p:nvSpPr>
          <p:cNvPr id="6" name="Θέση αριθμού διαφάνειας 5">
            <a:extLst>
              <a:ext uri="{FF2B5EF4-FFF2-40B4-BE49-F238E27FC236}">
                <a16:creationId xmlns:a16="http://schemas.microsoft.com/office/drawing/2014/main" id="{FAD4DAF5-38DF-C39E-6A8D-94BFBAC19BD0}"/>
              </a:ext>
            </a:extLst>
          </p:cNvPr>
          <p:cNvSpPr>
            <a:spLocks noGrp="1"/>
          </p:cNvSpPr>
          <p:nvPr>
            <p:ph type="sldNum" sz="quarter" idx="12"/>
          </p:nvPr>
        </p:nvSpPr>
        <p:spPr/>
        <p:txBody>
          <a:bodyPr/>
          <a:lstStyle/>
          <a:p>
            <a:fld id="{F1F66E6F-A39E-428B-B861-B9AC5857B286}" type="slidenum">
              <a:rPr lang="en-US" smtClean="0"/>
              <a:t>‹#›</a:t>
            </a:fld>
            <a:endParaRPr lang="en-US"/>
          </a:p>
        </p:txBody>
      </p:sp>
    </p:spTree>
    <p:extLst>
      <p:ext uri="{BB962C8B-B14F-4D97-AF65-F5344CB8AC3E}">
        <p14:creationId xmlns:p14="http://schemas.microsoft.com/office/powerpoint/2010/main" val="856923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0D561C2-93B8-3C77-8F7E-F50454463EED}"/>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endParaRPr lang="en-US"/>
          </a:p>
        </p:txBody>
      </p:sp>
      <p:sp>
        <p:nvSpPr>
          <p:cNvPr id="3" name="Θέση κειμένου 2">
            <a:extLst>
              <a:ext uri="{FF2B5EF4-FFF2-40B4-BE49-F238E27FC236}">
                <a16:creationId xmlns:a16="http://schemas.microsoft.com/office/drawing/2014/main" id="{B5CE8F5B-7E4A-6837-7FCB-3EFA729539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DDC045CD-43EF-F79B-DA24-45D8F83AB9E2}"/>
              </a:ext>
            </a:extLst>
          </p:cNvPr>
          <p:cNvSpPr>
            <a:spLocks noGrp="1"/>
          </p:cNvSpPr>
          <p:nvPr>
            <p:ph type="dt" sz="half" idx="10"/>
          </p:nvPr>
        </p:nvSpPr>
        <p:spPr/>
        <p:txBody>
          <a:bodyPr/>
          <a:lstStyle/>
          <a:p>
            <a:fld id="{08BCA90C-943E-4E35-A4DF-982D4AC3251E}" type="datetime1">
              <a:rPr lang="en-US" smtClean="0"/>
              <a:t>12/9/2024</a:t>
            </a:fld>
            <a:endParaRPr lang="en-US"/>
          </a:p>
        </p:txBody>
      </p:sp>
      <p:sp>
        <p:nvSpPr>
          <p:cNvPr id="5" name="Θέση υποσέλιδου 4">
            <a:extLst>
              <a:ext uri="{FF2B5EF4-FFF2-40B4-BE49-F238E27FC236}">
                <a16:creationId xmlns:a16="http://schemas.microsoft.com/office/drawing/2014/main" id="{7E6AEE65-85CD-4B5C-A34F-FA8CF27F2772}"/>
              </a:ext>
            </a:extLst>
          </p:cNvPr>
          <p:cNvSpPr>
            <a:spLocks noGrp="1"/>
          </p:cNvSpPr>
          <p:nvPr>
            <p:ph type="ftr" sz="quarter" idx="11"/>
          </p:nvPr>
        </p:nvSpPr>
        <p:spPr/>
        <p:txBody>
          <a:bodyPr/>
          <a:lstStyle/>
          <a:p>
            <a:r>
              <a:rPr lang="el-GR"/>
              <a:t>Τμήμα Διεθνών και Ευρωπαϊκών Προγραμμάτων </a:t>
            </a:r>
            <a:endParaRPr lang="en-US"/>
          </a:p>
        </p:txBody>
      </p:sp>
      <p:sp>
        <p:nvSpPr>
          <p:cNvPr id="6" name="Θέση αριθμού διαφάνειας 5">
            <a:extLst>
              <a:ext uri="{FF2B5EF4-FFF2-40B4-BE49-F238E27FC236}">
                <a16:creationId xmlns:a16="http://schemas.microsoft.com/office/drawing/2014/main" id="{694477B8-59C2-54EF-616E-C9AA575E6523}"/>
              </a:ext>
            </a:extLst>
          </p:cNvPr>
          <p:cNvSpPr>
            <a:spLocks noGrp="1"/>
          </p:cNvSpPr>
          <p:nvPr>
            <p:ph type="sldNum" sz="quarter" idx="12"/>
          </p:nvPr>
        </p:nvSpPr>
        <p:spPr/>
        <p:txBody>
          <a:bodyPr/>
          <a:lstStyle/>
          <a:p>
            <a:fld id="{F1F66E6F-A39E-428B-B861-B9AC5857B286}" type="slidenum">
              <a:rPr lang="en-US" smtClean="0"/>
              <a:t>‹#›</a:t>
            </a:fld>
            <a:endParaRPr lang="en-US"/>
          </a:p>
        </p:txBody>
      </p:sp>
    </p:spTree>
    <p:extLst>
      <p:ext uri="{BB962C8B-B14F-4D97-AF65-F5344CB8AC3E}">
        <p14:creationId xmlns:p14="http://schemas.microsoft.com/office/powerpoint/2010/main" val="2368314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E55A105-A184-F115-66A1-9291AD348778}"/>
              </a:ext>
            </a:extLst>
          </p:cNvPr>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Θέση περιεχομένου 2">
            <a:extLst>
              <a:ext uri="{FF2B5EF4-FFF2-40B4-BE49-F238E27FC236}">
                <a16:creationId xmlns:a16="http://schemas.microsoft.com/office/drawing/2014/main" id="{ECF48DA0-75CE-F2A3-111F-0B6525AF3C5C}"/>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περιεχομένου 3">
            <a:extLst>
              <a:ext uri="{FF2B5EF4-FFF2-40B4-BE49-F238E27FC236}">
                <a16:creationId xmlns:a16="http://schemas.microsoft.com/office/drawing/2014/main" id="{8ED919F5-0225-3D51-DC83-3CD3F36B483E}"/>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5" name="Θέση ημερομηνίας 4">
            <a:extLst>
              <a:ext uri="{FF2B5EF4-FFF2-40B4-BE49-F238E27FC236}">
                <a16:creationId xmlns:a16="http://schemas.microsoft.com/office/drawing/2014/main" id="{58C0C12B-7176-FD95-2637-75FC058131CA}"/>
              </a:ext>
            </a:extLst>
          </p:cNvPr>
          <p:cNvSpPr>
            <a:spLocks noGrp="1"/>
          </p:cNvSpPr>
          <p:nvPr>
            <p:ph type="dt" sz="half" idx="10"/>
          </p:nvPr>
        </p:nvSpPr>
        <p:spPr/>
        <p:txBody>
          <a:bodyPr/>
          <a:lstStyle/>
          <a:p>
            <a:fld id="{7D7FB699-4B7F-49D2-B758-5D1992E0EE35}" type="datetime1">
              <a:rPr lang="en-US" smtClean="0"/>
              <a:t>12/9/2024</a:t>
            </a:fld>
            <a:endParaRPr lang="en-US"/>
          </a:p>
        </p:txBody>
      </p:sp>
      <p:sp>
        <p:nvSpPr>
          <p:cNvPr id="6" name="Θέση υποσέλιδου 5">
            <a:extLst>
              <a:ext uri="{FF2B5EF4-FFF2-40B4-BE49-F238E27FC236}">
                <a16:creationId xmlns:a16="http://schemas.microsoft.com/office/drawing/2014/main" id="{311BBCC7-28B3-BFE8-F950-034C74703459}"/>
              </a:ext>
            </a:extLst>
          </p:cNvPr>
          <p:cNvSpPr>
            <a:spLocks noGrp="1"/>
          </p:cNvSpPr>
          <p:nvPr>
            <p:ph type="ftr" sz="quarter" idx="11"/>
          </p:nvPr>
        </p:nvSpPr>
        <p:spPr/>
        <p:txBody>
          <a:bodyPr/>
          <a:lstStyle/>
          <a:p>
            <a:r>
              <a:rPr lang="el-GR"/>
              <a:t>Τμήμα Διεθνών και Ευρωπαϊκών Προγραμμάτων </a:t>
            </a:r>
            <a:endParaRPr lang="en-US"/>
          </a:p>
        </p:txBody>
      </p:sp>
      <p:sp>
        <p:nvSpPr>
          <p:cNvPr id="7" name="Θέση αριθμού διαφάνειας 6">
            <a:extLst>
              <a:ext uri="{FF2B5EF4-FFF2-40B4-BE49-F238E27FC236}">
                <a16:creationId xmlns:a16="http://schemas.microsoft.com/office/drawing/2014/main" id="{C33264B6-AFFA-1549-568B-17665DC06D7B}"/>
              </a:ext>
            </a:extLst>
          </p:cNvPr>
          <p:cNvSpPr>
            <a:spLocks noGrp="1"/>
          </p:cNvSpPr>
          <p:nvPr>
            <p:ph type="sldNum" sz="quarter" idx="12"/>
          </p:nvPr>
        </p:nvSpPr>
        <p:spPr/>
        <p:txBody>
          <a:bodyPr/>
          <a:lstStyle/>
          <a:p>
            <a:fld id="{F1F66E6F-A39E-428B-B861-B9AC5857B286}" type="slidenum">
              <a:rPr lang="en-US" smtClean="0"/>
              <a:t>‹#›</a:t>
            </a:fld>
            <a:endParaRPr lang="en-US"/>
          </a:p>
        </p:txBody>
      </p:sp>
    </p:spTree>
    <p:extLst>
      <p:ext uri="{BB962C8B-B14F-4D97-AF65-F5344CB8AC3E}">
        <p14:creationId xmlns:p14="http://schemas.microsoft.com/office/powerpoint/2010/main" val="2827289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459B531-EFB2-860F-9C4A-5874165FBA7B}"/>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endParaRPr lang="en-US"/>
          </a:p>
        </p:txBody>
      </p:sp>
      <p:sp>
        <p:nvSpPr>
          <p:cNvPr id="3" name="Θέση κειμένου 2">
            <a:extLst>
              <a:ext uri="{FF2B5EF4-FFF2-40B4-BE49-F238E27FC236}">
                <a16:creationId xmlns:a16="http://schemas.microsoft.com/office/drawing/2014/main" id="{87877876-250E-9619-9665-F92E098BD0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57540F33-E159-3511-CB1B-56038C279247}"/>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5" name="Θέση κειμένου 4">
            <a:extLst>
              <a:ext uri="{FF2B5EF4-FFF2-40B4-BE49-F238E27FC236}">
                <a16:creationId xmlns:a16="http://schemas.microsoft.com/office/drawing/2014/main" id="{3EAA1162-B1F2-3093-12BC-F1B399034C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06E9A0EE-2BB5-0FB3-CD0D-B9D8258887A0}"/>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7" name="Θέση ημερομηνίας 6">
            <a:extLst>
              <a:ext uri="{FF2B5EF4-FFF2-40B4-BE49-F238E27FC236}">
                <a16:creationId xmlns:a16="http://schemas.microsoft.com/office/drawing/2014/main" id="{B1B797F5-BEC8-896E-FD7C-54F882FDA186}"/>
              </a:ext>
            </a:extLst>
          </p:cNvPr>
          <p:cNvSpPr>
            <a:spLocks noGrp="1"/>
          </p:cNvSpPr>
          <p:nvPr>
            <p:ph type="dt" sz="half" idx="10"/>
          </p:nvPr>
        </p:nvSpPr>
        <p:spPr/>
        <p:txBody>
          <a:bodyPr/>
          <a:lstStyle/>
          <a:p>
            <a:fld id="{9ADBC786-D92F-4C53-98E6-C0CF184D6EAA}" type="datetime1">
              <a:rPr lang="en-US" smtClean="0"/>
              <a:t>12/9/2024</a:t>
            </a:fld>
            <a:endParaRPr lang="en-US"/>
          </a:p>
        </p:txBody>
      </p:sp>
      <p:sp>
        <p:nvSpPr>
          <p:cNvPr id="8" name="Θέση υποσέλιδου 7">
            <a:extLst>
              <a:ext uri="{FF2B5EF4-FFF2-40B4-BE49-F238E27FC236}">
                <a16:creationId xmlns:a16="http://schemas.microsoft.com/office/drawing/2014/main" id="{196D372B-5B12-3473-B70E-1F46706F9D4E}"/>
              </a:ext>
            </a:extLst>
          </p:cNvPr>
          <p:cNvSpPr>
            <a:spLocks noGrp="1"/>
          </p:cNvSpPr>
          <p:nvPr>
            <p:ph type="ftr" sz="quarter" idx="11"/>
          </p:nvPr>
        </p:nvSpPr>
        <p:spPr/>
        <p:txBody>
          <a:bodyPr/>
          <a:lstStyle/>
          <a:p>
            <a:r>
              <a:rPr lang="el-GR"/>
              <a:t>Τμήμα Διεθνών και Ευρωπαϊκών Προγραμμάτων </a:t>
            </a:r>
            <a:endParaRPr lang="en-US"/>
          </a:p>
        </p:txBody>
      </p:sp>
      <p:sp>
        <p:nvSpPr>
          <p:cNvPr id="9" name="Θέση αριθμού διαφάνειας 8">
            <a:extLst>
              <a:ext uri="{FF2B5EF4-FFF2-40B4-BE49-F238E27FC236}">
                <a16:creationId xmlns:a16="http://schemas.microsoft.com/office/drawing/2014/main" id="{D515D2B8-DD5C-A8C1-266D-609876254850}"/>
              </a:ext>
            </a:extLst>
          </p:cNvPr>
          <p:cNvSpPr>
            <a:spLocks noGrp="1"/>
          </p:cNvSpPr>
          <p:nvPr>
            <p:ph type="sldNum" sz="quarter" idx="12"/>
          </p:nvPr>
        </p:nvSpPr>
        <p:spPr/>
        <p:txBody>
          <a:bodyPr/>
          <a:lstStyle/>
          <a:p>
            <a:fld id="{F1F66E6F-A39E-428B-B861-B9AC5857B286}" type="slidenum">
              <a:rPr lang="en-US" smtClean="0"/>
              <a:t>‹#›</a:t>
            </a:fld>
            <a:endParaRPr lang="en-US"/>
          </a:p>
        </p:txBody>
      </p:sp>
    </p:spTree>
    <p:extLst>
      <p:ext uri="{BB962C8B-B14F-4D97-AF65-F5344CB8AC3E}">
        <p14:creationId xmlns:p14="http://schemas.microsoft.com/office/powerpoint/2010/main" val="3460998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38068EE-F693-FB25-7AE8-FD0CDCF8679E}"/>
              </a:ext>
            </a:extLst>
          </p:cNvPr>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Θέση ημερομηνίας 2">
            <a:extLst>
              <a:ext uri="{FF2B5EF4-FFF2-40B4-BE49-F238E27FC236}">
                <a16:creationId xmlns:a16="http://schemas.microsoft.com/office/drawing/2014/main" id="{09EAE0F8-6CB4-65C5-35FC-15614E01A1E9}"/>
              </a:ext>
            </a:extLst>
          </p:cNvPr>
          <p:cNvSpPr>
            <a:spLocks noGrp="1"/>
          </p:cNvSpPr>
          <p:nvPr>
            <p:ph type="dt" sz="half" idx="10"/>
          </p:nvPr>
        </p:nvSpPr>
        <p:spPr/>
        <p:txBody>
          <a:bodyPr/>
          <a:lstStyle/>
          <a:p>
            <a:fld id="{5566C5B4-32F3-4F60-9EFA-B2FB3FD00FCD}" type="datetime1">
              <a:rPr lang="en-US" smtClean="0"/>
              <a:t>12/9/2024</a:t>
            </a:fld>
            <a:endParaRPr lang="en-US"/>
          </a:p>
        </p:txBody>
      </p:sp>
      <p:sp>
        <p:nvSpPr>
          <p:cNvPr id="4" name="Θέση υποσέλιδου 3">
            <a:extLst>
              <a:ext uri="{FF2B5EF4-FFF2-40B4-BE49-F238E27FC236}">
                <a16:creationId xmlns:a16="http://schemas.microsoft.com/office/drawing/2014/main" id="{376773A3-6541-0695-F124-5829CA8AAD8D}"/>
              </a:ext>
            </a:extLst>
          </p:cNvPr>
          <p:cNvSpPr>
            <a:spLocks noGrp="1"/>
          </p:cNvSpPr>
          <p:nvPr>
            <p:ph type="ftr" sz="quarter" idx="11"/>
          </p:nvPr>
        </p:nvSpPr>
        <p:spPr/>
        <p:txBody>
          <a:bodyPr/>
          <a:lstStyle/>
          <a:p>
            <a:r>
              <a:rPr lang="el-GR"/>
              <a:t>Τμήμα Διεθνών και Ευρωπαϊκών Προγραμμάτων </a:t>
            </a:r>
            <a:endParaRPr lang="en-US"/>
          </a:p>
        </p:txBody>
      </p:sp>
      <p:sp>
        <p:nvSpPr>
          <p:cNvPr id="5" name="Θέση αριθμού διαφάνειας 4">
            <a:extLst>
              <a:ext uri="{FF2B5EF4-FFF2-40B4-BE49-F238E27FC236}">
                <a16:creationId xmlns:a16="http://schemas.microsoft.com/office/drawing/2014/main" id="{B9A97791-DDC2-4DDC-7CEA-02274E1E3E95}"/>
              </a:ext>
            </a:extLst>
          </p:cNvPr>
          <p:cNvSpPr>
            <a:spLocks noGrp="1"/>
          </p:cNvSpPr>
          <p:nvPr>
            <p:ph type="sldNum" sz="quarter" idx="12"/>
          </p:nvPr>
        </p:nvSpPr>
        <p:spPr/>
        <p:txBody>
          <a:bodyPr/>
          <a:lstStyle/>
          <a:p>
            <a:fld id="{F1F66E6F-A39E-428B-B861-B9AC5857B286}" type="slidenum">
              <a:rPr lang="en-US" smtClean="0"/>
              <a:t>‹#›</a:t>
            </a:fld>
            <a:endParaRPr lang="en-US"/>
          </a:p>
        </p:txBody>
      </p:sp>
    </p:spTree>
    <p:extLst>
      <p:ext uri="{BB962C8B-B14F-4D97-AF65-F5344CB8AC3E}">
        <p14:creationId xmlns:p14="http://schemas.microsoft.com/office/powerpoint/2010/main" val="2469280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9C7D21B0-60E9-34BF-F937-2C68CC236FC4}"/>
              </a:ext>
            </a:extLst>
          </p:cNvPr>
          <p:cNvSpPr>
            <a:spLocks noGrp="1"/>
          </p:cNvSpPr>
          <p:nvPr>
            <p:ph type="dt" sz="half" idx="10"/>
          </p:nvPr>
        </p:nvSpPr>
        <p:spPr/>
        <p:txBody>
          <a:bodyPr/>
          <a:lstStyle/>
          <a:p>
            <a:fld id="{427D289B-A0A7-4341-BC63-1467F7AE42D2}" type="datetime1">
              <a:rPr lang="en-US" smtClean="0"/>
              <a:t>12/9/2024</a:t>
            </a:fld>
            <a:endParaRPr lang="en-US"/>
          </a:p>
        </p:txBody>
      </p:sp>
      <p:sp>
        <p:nvSpPr>
          <p:cNvPr id="3" name="Θέση υποσέλιδου 2">
            <a:extLst>
              <a:ext uri="{FF2B5EF4-FFF2-40B4-BE49-F238E27FC236}">
                <a16:creationId xmlns:a16="http://schemas.microsoft.com/office/drawing/2014/main" id="{0F15D9DC-00F3-8578-55F8-CCCF726A3133}"/>
              </a:ext>
            </a:extLst>
          </p:cNvPr>
          <p:cNvSpPr>
            <a:spLocks noGrp="1"/>
          </p:cNvSpPr>
          <p:nvPr>
            <p:ph type="ftr" sz="quarter" idx="11"/>
          </p:nvPr>
        </p:nvSpPr>
        <p:spPr/>
        <p:txBody>
          <a:bodyPr/>
          <a:lstStyle/>
          <a:p>
            <a:r>
              <a:rPr lang="el-GR"/>
              <a:t>Τμήμα Διεθνών και Ευρωπαϊκών Προγραμμάτων </a:t>
            </a:r>
            <a:endParaRPr lang="en-US"/>
          </a:p>
        </p:txBody>
      </p:sp>
      <p:sp>
        <p:nvSpPr>
          <p:cNvPr id="4" name="Θέση αριθμού διαφάνειας 3">
            <a:extLst>
              <a:ext uri="{FF2B5EF4-FFF2-40B4-BE49-F238E27FC236}">
                <a16:creationId xmlns:a16="http://schemas.microsoft.com/office/drawing/2014/main" id="{BAFE8202-540B-EDDA-B4C7-366B6D246803}"/>
              </a:ext>
            </a:extLst>
          </p:cNvPr>
          <p:cNvSpPr>
            <a:spLocks noGrp="1"/>
          </p:cNvSpPr>
          <p:nvPr>
            <p:ph type="sldNum" sz="quarter" idx="12"/>
          </p:nvPr>
        </p:nvSpPr>
        <p:spPr/>
        <p:txBody>
          <a:bodyPr/>
          <a:lstStyle/>
          <a:p>
            <a:fld id="{F1F66E6F-A39E-428B-B861-B9AC5857B286}" type="slidenum">
              <a:rPr lang="en-US" smtClean="0"/>
              <a:t>‹#›</a:t>
            </a:fld>
            <a:endParaRPr lang="en-US"/>
          </a:p>
        </p:txBody>
      </p:sp>
    </p:spTree>
    <p:extLst>
      <p:ext uri="{BB962C8B-B14F-4D97-AF65-F5344CB8AC3E}">
        <p14:creationId xmlns:p14="http://schemas.microsoft.com/office/powerpoint/2010/main" val="3324770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73D877C-6427-2F68-FDD2-415DD3A040FD}"/>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a:p>
        </p:txBody>
      </p:sp>
      <p:sp>
        <p:nvSpPr>
          <p:cNvPr id="3" name="Θέση περιεχομένου 2">
            <a:extLst>
              <a:ext uri="{FF2B5EF4-FFF2-40B4-BE49-F238E27FC236}">
                <a16:creationId xmlns:a16="http://schemas.microsoft.com/office/drawing/2014/main" id="{7CCF79EA-B8A6-8CA6-48AA-0C7E56EC8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κειμένου 3">
            <a:extLst>
              <a:ext uri="{FF2B5EF4-FFF2-40B4-BE49-F238E27FC236}">
                <a16:creationId xmlns:a16="http://schemas.microsoft.com/office/drawing/2014/main" id="{7C77AF81-BCA0-F7FF-B4FA-BBA2B24CAE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53B0BDA5-72B0-C916-8F14-64209C607118}"/>
              </a:ext>
            </a:extLst>
          </p:cNvPr>
          <p:cNvSpPr>
            <a:spLocks noGrp="1"/>
          </p:cNvSpPr>
          <p:nvPr>
            <p:ph type="dt" sz="half" idx="10"/>
          </p:nvPr>
        </p:nvSpPr>
        <p:spPr/>
        <p:txBody>
          <a:bodyPr/>
          <a:lstStyle/>
          <a:p>
            <a:fld id="{37D444F8-27F0-4A26-B0A7-0FD4024BE5C5}" type="datetime1">
              <a:rPr lang="en-US" smtClean="0"/>
              <a:t>12/9/2024</a:t>
            </a:fld>
            <a:endParaRPr lang="en-US"/>
          </a:p>
        </p:txBody>
      </p:sp>
      <p:sp>
        <p:nvSpPr>
          <p:cNvPr id="6" name="Θέση υποσέλιδου 5">
            <a:extLst>
              <a:ext uri="{FF2B5EF4-FFF2-40B4-BE49-F238E27FC236}">
                <a16:creationId xmlns:a16="http://schemas.microsoft.com/office/drawing/2014/main" id="{9E28CAC2-C96A-0D07-D1EA-FCC5F61347E1}"/>
              </a:ext>
            </a:extLst>
          </p:cNvPr>
          <p:cNvSpPr>
            <a:spLocks noGrp="1"/>
          </p:cNvSpPr>
          <p:nvPr>
            <p:ph type="ftr" sz="quarter" idx="11"/>
          </p:nvPr>
        </p:nvSpPr>
        <p:spPr/>
        <p:txBody>
          <a:bodyPr/>
          <a:lstStyle/>
          <a:p>
            <a:r>
              <a:rPr lang="el-GR"/>
              <a:t>Τμήμα Διεθνών και Ευρωπαϊκών Προγραμμάτων </a:t>
            </a:r>
            <a:endParaRPr lang="en-US"/>
          </a:p>
        </p:txBody>
      </p:sp>
      <p:sp>
        <p:nvSpPr>
          <p:cNvPr id="7" name="Θέση αριθμού διαφάνειας 6">
            <a:extLst>
              <a:ext uri="{FF2B5EF4-FFF2-40B4-BE49-F238E27FC236}">
                <a16:creationId xmlns:a16="http://schemas.microsoft.com/office/drawing/2014/main" id="{BE7B446D-6761-B6C7-AB56-EEF5024AC84D}"/>
              </a:ext>
            </a:extLst>
          </p:cNvPr>
          <p:cNvSpPr>
            <a:spLocks noGrp="1"/>
          </p:cNvSpPr>
          <p:nvPr>
            <p:ph type="sldNum" sz="quarter" idx="12"/>
          </p:nvPr>
        </p:nvSpPr>
        <p:spPr/>
        <p:txBody>
          <a:bodyPr/>
          <a:lstStyle/>
          <a:p>
            <a:fld id="{F1F66E6F-A39E-428B-B861-B9AC5857B286}" type="slidenum">
              <a:rPr lang="en-US" smtClean="0"/>
              <a:t>‹#›</a:t>
            </a:fld>
            <a:endParaRPr lang="en-US"/>
          </a:p>
        </p:txBody>
      </p:sp>
    </p:spTree>
    <p:extLst>
      <p:ext uri="{BB962C8B-B14F-4D97-AF65-F5344CB8AC3E}">
        <p14:creationId xmlns:p14="http://schemas.microsoft.com/office/powerpoint/2010/main" val="899825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356D4D6-07C5-4033-811C-90C59F835C47}"/>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a:p>
        </p:txBody>
      </p:sp>
      <p:sp>
        <p:nvSpPr>
          <p:cNvPr id="3" name="Θέση εικόνας 2">
            <a:extLst>
              <a:ext uri="{FF2B5EF4-FFF2-40B4-BE49-F238E27FC236}">
                <a16:creationId xmlns:a16="http://schemas.microsoft.com/office/drawing/2014/main" id="{AE245FAB-0B2F-74E3-B570-4DDAC392C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Θέση κειμένου 3">
            <a:extLst>
              <a:ext uri="{FF2B5EF4-FFF2-40B4-BE49-F238E27FC236}">
                <a16:creationId xmlns:a16="http://schemas.microsoft.com/office/drawing/2014/main" id="{7C142ED3-242E-5051-8DC3-E6FDEA4B36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F0036459-80EB-0E40-6DFB-94A2158BD1F0}"/>
              </a:ext>
            </a:extLst>
          </p:cNvPr>
          <p:cNvSpPr>
            <a:spLocks noGrp="1"/>
          </p:cNvSpPr>
          <p:nvPr>
            <p:ph type="dt" sz="half" idx="10"/>
          </p:nvPr>
        </p:nvSpPr>
        <p:spPr/>
        <p:txBody>
          <a:bodyPr/>
          <a:lstStyle/>
          <a:p>
            <a:fld id="{C47FA643-CD7C-4F9C-A000-164D39A7D184}" type="datetime1">
              <a:rPr lang="en-US" smtClean="0"/>
              <a:t>12/9/2024</a:t>
            </a:fld>
            <a:endParaRPr lang="en-US"/>
          </a:p>
        </p:txBody>
      </p:sp>
      <p:sp>
        <p:nvSpPr>
          <p:cNvPr id="6" name="Θέση υποσέλιδου 5">
            <a:extLst>
              <a:ext uri="{FF2B5EF4-FFF2-40B4-BE49-F238E27FC236}">
                <a16:creationId xmlns:a16="http://schemas.microsoft.com/office/drawing/2014/main" id="{94650D61-5374-A867-1A13-909F907ED599}"/>
              </a:ext>
            </a:extLst>
          </p:cNvPr>
          <p:cNvSpPr>
            <a:spLocks noGrp="1"/>
          </p:cNvSpPr>
          <p:nvPr>
            <p:ph type="ftr" sz="quarter" idx="11"/>
          </p:nvPr>
        </p:nvSpPr>
        <p:spPr/>
        <p:txBody>
          <a:bodyPr/>
          <a:lstStyle/>
          <a:p>
            <a:r>
              <a:rPr lang="el-GR"/>
              <a:t>Τμήμα Διεθνών και Ευρωπαϊκών Προγραμμάτων </a:t>
            </a:r>
            <a:endParaRPr lang="en-US"/>
          </a:p>
        </p:txBody>
      </p:sp>
      <p:sp>
        <p:nvSpPr>
          <p:cNvPr id="7" name="Θέση αριθμού διαφάνειας 6">
            <a:extLst>
              <a:ext uri="{FF2B5EF4-FFF2-40B4-BE49-F238E27FC236}">
                <a16:creationId xmlns:a16="http://schemas.microsoft.com/office/drawing/2014/main" id="{7AB97BD8-7835-A5CE-9977-69F3A3467BC7}"/>
              </a:ext>
            </a:extLst>
          </p:cNvPr>
          <p:cNvSpPr>
            <a:spLocks noGrp="1"/>
          </p:cNvSpPr>
          <p:nvPr>
            <p:ph type="sldNum" sz="quarter" idx="12"/>
          </p:nvPr>
        </p:nvSpPr>
        <p:spPr/>
        <p:txBody>
          <a:bodyPr/>
          <a:lstStyle/>
          <a:p>
            <a:fld id="{F1F66E6F-A39E-428B-B861-B9AC5857B286}" type="slidenum">
              <a:rPr lang="en-US" smtClean="0"/>
              <a:t>‹#›</a:t>
            </a:fld>
            <a:endParaRPr lang="en-US"/>
          </a:p>
        </p:txBody>
      </p:sp>
    </p:spTree>
    <p:extLst>
      <p:ext uri="{BB962C8B-B14F-4D97-AF65-F5344CB8AC3E}">
        <p14:creationId xmlns:p14="http://schemas.microsoft.com/office/powerpoint/2010/main" val="1271585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9D9831D4-0FC7-FA16-5034-20AB5FD0B7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a:p>
        </p:txBody>
      </p:sp>
      <p:sp>
        <p:nvSpPr>
          <p:cNvPr id="3" name="Θέση κειμένου 2">
            <a:extLst>
              <a:ext uri="{FF2B5EF4-FFF2-40B4-BE49-F238E27FC236}">
                <a16:creationId xmlns:a16="http://schemas.microsoft.com/office/drawing/2014/main" id="{854E8772-5550-A2DF-298D-E1ACC866C1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a:extLst>
              <a:ext uri="{FF2B5EF4-FFF2-40B4-BE49-F238E27FC236}">
                <a16:creationId xmlns:a16="http://schemas.microsoft.com/office/drawing/2014/main" id="{091274ED-C5C2-20DC-9293-2E1DB69F15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C95371-C2FB-431B-BD5D-4B9678B76067}" type="datetime1">
              <a:rPr lang="en-US" smtClean="0"/>
              <a:t>12/9/2024</a:t>
            </a:fld>
            <a:endParaRPr lang="en-US"/>
          </a:p>
        </p:txBody>
      </p:sp>
      <p:sp>
        <p:nvSpPr>
          <p:cNvPr id="5" name="Θέση υποσέλιδου 4">
            <a:extLst>
              <a:ext uri="{FF2B5EF4-FFF2-40B4-BE49-F238E27FC236}">
                <a16:creationId xmlns:a16="http://schemas.microsoft.com/office/drawing/2014/main" id="{5413D1E3-A460-AAB4-0B9B-5E7E46A8AE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l-GR"/>
              <a:t>Τμήμα Διεθνών και Ευρωπαϊκών Προγραμμάτων </a:t>
            </a:r>
            <a:endParaRPr lang="en-US"/>
          </a:p>
        </p:txBody>
      </p:sp>
      <p:sp>
        <p:nvSpPr>
          <p:cNvPr id="6" name="Θέση αριθμού διαφάνειας 5">
            <a:extLst>
              <a:ext uri="{FF2B5EF4-FFF2-40B4-BE49-F238E27FC236}">
                <a16:creationId xmlns:a16="http://schemas.microsoft.com/office/drawing/2014/main" id="{3F81AC7D-2398-F774-C214-DAB781F523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F66E6F-A39E-428B-B861-B9AC5857B286}" type="slidenum">
              <a:rPr lang="en-US" smtClean="0"/>
              <a:t>‹#›</a:t>
            </a:fld>
            <a:endParaRPr lang="en-US"/>
          </a:p>
        </p:txBody>
      </p:sp>
    </p:spTree>
    <p:extLst>
      <p:ext uri="{BB962C8B-B14F-4D97-AF65-F5344CB8AC3E}">
        <p14:creationId xmlns:p14="http://schemas.microsoft.com/office/powerpoint/2010/main" val="26692980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rc.ihu.gr/wp-content/uploads/2022/10/E%CE%9F26v2.docx"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rc.ihu.gr/wp-content/uploads/2024/11/%CE%95%CE%9424-dilosi_atomikwn_stoixeiwn.doc"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package" Target="../embeddings/Microsoft_Word_Document.docx"/><Relationship Id="rId4" Type="http://schemas.openxmlformats.org/officeDocument/2006/relationships/image" Target="../media/image2.emf"/></Relationships>
</file>

<file path=ppt/slides/_rels/slide13.xml.rels><?xml version="1.0" encoding="UTF-8" standalone="yes"?>
<Relationships xmlns="http://schemas.openxmlformats.org/package/2006/relationships"><Relationship Id="rId3" Type="http://schemas.openxmlformats.org/officeDocument/2006/relationships/hyperlink" Target="https://erasmus-plus.ec.europa.eu/resources-and-tools/distance-calculator" TargetMode="Externa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wmf"/><Relationship Id="rId4" Type="http://schemas.openxmlformats.org/officeDocument/2006/relationships/oleObject" Target="../embeddings/oleObject5.bin"/></Relationships>
</file>

<file path=ppt/slides/_rels/slide14.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oleObject" Target="../embeddings/oleObject11.bin"/><Relationship Id="rId18" Type="http://schemas.openxmlformats.org/officeDocument/2006/relationships/image" Target="../media/image13.emf"/><Relationship Id="rId3" Type="http://schemas.openxmlformats.org/officeDocument/2006/relationships/oleObject" Target="../embeddings/oleObject6.bin"/><Relationship Id="rId7" Type="http://schemas.openxmlformats.org/officeDocument/2006/relationships/oleObject" Target="../embeddings/oleObject8.bin"/><Relationship Id="rId12" Type="http://schemas.openxmlformats.org/officeDocument/2006/relationships/image" Target="../media/image10.wmf"/><Relationship Id="rId17" Type="http://schemas.openxmlformats.org/officeDocument/2006/relationships/oleObject" Target="../embeddings/oleObject13.bin"/><Relationship Id="rId2" Type="http://schemas.openxmlformats.org/officeDocument/2006/relationships/image" Target="../media/image1.png"/><Relationship Id="rId16" Type="http://schemas.openxmlformats.org/officeDocument/2006/relationships/image" Target="../media/image12.emf"/><Relationship Id="rId1" Type="http://schemas.openxmlformats.org/officeDocument/2006/relationships/slideLayout" Target="../slideLayouts/slideLayout1.xml"/><Relationship Id="rId6" Type="http://schemas.openxmlformats.org/officeDocument/2006/relationships/image" Target="../media/image7.emf"/><Relationship Id="rId11" Type="http://schemas.openxmlformats.org/officeDocument/2006/relationships/oleObject" Target="../embeddings/oleObject10.bin"/><Relationship Id="rId5" Type="http://schemas.openxmlformats.org/officeDocument/2006/relationships/oleObject" Target="../embeddings/oleObject7.bin"/><Relationship Id="rId15" Type="http://schemas.openxmlformats.org/officeDocument/2006/relationships/oleObject" Target="../embeddings/oleObject12.bin"/><Relationship Id="rId10" Type="http://schemas.openxmlformats.org/officeDocument/2006/relationships/image" Target="../media/image9.emf"/><Relationship Id="rId4" Type="http://schemas.openxmlformats.org/officeDocument/2006/relationships/image" Target="../media/image6.emf"/><Relationship Id="rId9" Type="http://schemas.openxmlformats.org/officeDocument/2006/relationships/oleObject" Target="../embeddings/oleObject9.bin"/><Relationship Id="rId14" Type="http://schemas.openxmlformats.org/officeDocument/2006/relationships/image" Target="../media/image11.emf"/></Relationships>
</file>

<file path=ppt/slides/_rels/slide15.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oleObject" Target="../embeddings/oleObject14.bin"/><Relationship Id="rId7" Type="http://schemas.openxmlformats.org/officeDocument/2006/relationships/oleObject" Target="../embeddings/oleObject16.bin"/><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5.emf"/><Relationship Id="rId5" Type="http://schemas.openxmlformats.org/officeDocument/2006/relationships/oleObject" Target="../embeddings/oleObject15.bin"/><Relationship Id="rId10" Type="http://schemas.openxmlformats.org/officeDocument/2006/relationships/image" Target="../media/image17.emf"/><Relationship Id="rId4" Type="http://schemas.openxmlformats.org/officeDocument/2006/relationships/image" Target="../media/image14.emf"/><Relationship Id="rId9" Type="http://schemas.openxmlformats.org/officeDocument/2006/relationships/oleObject" Target="../embeddings/oleObject17.bin"/></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rc.ihu.gr/wp-content/uploads/2022/10/E%CE%9F27-v3.doc"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oleObject" Target="../embeddings/oleObject18.bin"/><Relationship Id="rId7" Type="http://schemas.openxmlformats.org/officeDocument/2006/relationships/oleObject" Target="../embeddings/oleObject20.bin"/><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9.emf"/><Relationship Id="rId5" Type="http://schemas.openxmlformats.org/officeDocument/2006/relationships/oleObject" Target="../embeddings/oleObject19.bin"/><Relationship Id="rId4" Type="http://schemas.openxmlformats.org/officeDocument/2006/relationships/image" Target="../media/image18.emf"/></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EU-CORPORATE-NOTIFICATION-SYSTEM@ec.europa.eu" TargetMode="Externa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mailto:EU-CORPORATE-NOTIFICATION-SYSTEM@ec.europa.eu" TargetMode="External"/><Relationship Id="rId7" Type="http://schemas.openxmlformats.org/officeDocument/2006/relationships/hyperlink" Target="https://webgate.ec.europa.eu/cns/page/preferences/Erasmus+-and-European-Solidarity-Corps"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s://webgate.ec.europa.eu/erasmus-esc/index/privacy-statement" TargetMode="External"/><Relationship Id="rId5" Type="http://schemas.openxmlformats.org/officeDocument/2006/relationships/hyperlink" Target="http://ec.europa.eu/programmes/erasmus-plus/contact/national-agencies_en" TargetMode="External"/><Relationship Id="rId4" Type="http://schemas.openxmlformats.org/officeDocument/2006/relationships/hyperlink" Target="https://ec.europa.eu/eusurvey/runner/EP-KA1-HE-TRAINEESHIP-2023/f2dab31e-b78e-4fd9-9e85-0c3de1e8685a"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hyperlink" Target="mailto:erasmus@ihu.edu.gr"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mailto:eu@cm.ihu.gr"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wmf"/></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586EC74-6C98-4FDA-8300-C254707CB883}"/>
              </a:ext>
            </a:extLst>
          </p:cNvPr>
          <p:cNvSpPr>
            <a:spLocks noGrp="1"/>
          </p:cNvSpPr>
          <p:nvPr>
            <p:ph type="ctrTitle"/>
          </p:nvPr>
        </p:nvSpPr>
        <p:spPr>
          <a:xfrm>
            <a:off x="868279" y="1440612"/>
            <a:ext cx="10455442" cy="4822166"/>
          </a:xfrm>
        </p:spPr>
        <p:txBody>
          <a:bodyPr>
            <a:normAutofit fontScale="90000"/>
          </a:bodyPr>
          <a:lstStyle/>
          <a:p>
            <a:pPr>
              <a:lnSpc>
                <a:spcPct val="150000"/>
              </a:lnSpc>
            </a:pPr>
            <a:r>
              <a:rPr lang="el-GR" sz="4800" dirty="0">
                <a:solidFill>
                  <a:schemeClr val="accent1">
                    <a:lumMod val="75000"/>
                  </a:schemeClr>
                </a:solidFill>
                <a:latin typeface="Cambria" panose="02040503050406030204" pitchFamily="18" charset="0"/>
                <a:ea typeface="Cambria" panose="02040503050406030204" pitchFamily="18" charset="0"/>
              </a:rPr>
              <a:t>Διαδικασία Δικαιολογητικών Μετακίνησης</a:t>
            </a:r>
            <a:br>
              <a:rPr lang="el-GR" sz="4800" dirty="0">
                <a:solidFill>
                  <a:schemeClr val="accent1">
                    <a:lumMod val="75000"/>
                  </a:schemeClr>
                </a:solidFill>
                <a:latin typeface="Cambria" panose="02040503050406030204" pitchFamily="18" charset="0"/>
                <a:ea typeface="Cambria" panose="02040503050406030204" pitchFamily="18" charset="0"/>
              </a:rPr>
            </a:br>
            <a:r>
              <a:rPr lang="el-GR" sz="4800" dirty="0">
                <a:solidFill>
                  <a:schemeClr val="accent1">
                    <a:lumMod val="75000"/>
                  </a:schemeClr>
                </a:solidFill>
                <a:latin typeface="Cambria" panose="02040503050406030204" pitchFamily="18" charset="0"/>
                <a:ea typeface="Cambria" panose="02040503050406030204" pitchFamily="18" charset="0"/>
              </a:rPr>
              <a:t> Μελών </a:t>
            </a:r>
            <a:r>
              <a:rPr lang="el-GR" sz="4800" b="1" u="sng" dirty="0">
                <a:solidFill>
                  <a:schemeClr val="accent1">
                    <a:lumMod val="75000"/>
                  </a:schemeClr>
                </a:solidFill>
                <a:latin typeface="Cambria" panose="02040503050406030204" pitchFamily="18" charset="0"/>
                <a:ea typeface="Cambria" panose="02040503050406030204" pitchFamily="18" charset="0"/>
              </a:rPr>
              <a:t>Δ.Ε.Π</a:t>
            </a:r>
            <a:r>
              <a:rPr lang="el-GR" sz="4800" dirty="0">
                <a:solidFill>
                  <a:schemeClr val="accent1">
                    <a:lumMod val="75000"/>
                  </a:schemeClr>
                </a:solidFill>
                <a:latin typeface="Cambria" panose="02040503050406030204" pitchFamily="18" charset="0"/>
                <a:ea typeface="Cambria" panose="02040503050406030204" pitchFamily="18" charset="0"/>
              </a:rPr>
              <a:t> </a:t>
            </a:r>
            <a:br>
              <a:rPr lang="el-GR" sz="4800" dirty="0">
                <a:solidFill>
                  <a:schemeClr val="accent1">
                    <a:lumMod val="75000"/>
                  </a:schemeClr>
                </a:solidFill>
                <a:latin typeface="Cambria" panose="02040503050406030204" pitchFamily="18" charset="0"/>
                <a:ea typeface="Cambria" panose="02040503050406030204" pitchFamily="18" charset="0"/>
              </a:rPr>
            </a:br>
            <a:r>
              <a:rPr lang="el-GR" sz="4800" b="1" u="sng" dirty="0">
                <a:solidFill>
                  <a:schemeClr val="accent1">
                    <a:lumMod val="75000"/>
                  </a:schemeClr>
                </a:solidFill>
                <a:latin typeface="Cambria" panose="02040503050406030204" pitchFamily="18" charset="0"/>
                <a:ea typeface="Cambria" panose="02040503050406030204" pitchFamily="18" charset="0"/>
              </a:rPr>
              <a:t>Διοικητικό Προσωπικό</a:t>
            </a:r>
            <a:br>
              <a:rPr lang="el-GR" sz="4800" dirty="0">
                <a:solidFill>
                  <a:schemeClr val="accent1">
                    <a:lumMod val="75000"/>
                  </a:schemeClr>
                </a:solidFill>
                <a:latin typeface="Cambria" panose="02040503050406030204" pitchFamily="18" charset="0"/>
                <a:ea typeface="Cambria" panose="02040503050406030204" pitchFamily="18" charset="0"/>
              </a:rPr>
            </a:br>
            <a:r>
              <a:rPr lang="el-GR" sz="4800" b="1" u="sng" dirty="0">
                <a:solidFill>
                  <a:schemeClr val="accent1">
                    <a:lumMod val="75000"/>
                  </a:schemeClr>
                </a:solidFill>
                <a:latin typeface="Cambria" panose="02040503050406030204" pitchFamily="18" charset="0"/>
                <a:ea typeface="Cambria" panose="02040503050406030204" pitchFamily="18" charset="0"/>
              </a:rPr>
              <a:t>Συμβασιούχοι</a:t>
            </a:r>
            <a:br>
              <a:rPr lang="el-GR" sz="4800" dirty="0">
                <a:solidFill>
                  <a:schemeClr val="accent1">
                    <a:lumMod val="75000"/>
                  </a:schemeClr>
                </a:solidFill>
                <a:latin typeface="Cambria" panose="02040503050406030204" pitchFamily="18" charset="0"/>
                <a:ea typeface="Cambria" panose="02040503050406030204" pitchFamily="18" charset="0"/>
              </a:rPr>
            </a:br>
            <a:r>
              <a:rPr lang="el-GR" sz="4800" dirty="0">
                <a:solidFill>
                  <a:schemeClr val="accent1">
                    <a:lumMod val="75000"/>
                  </a:schemeClr>
                </a:solidFill>
                <a:latin typeface="Cambria" panose="02040503050406030204" pitchFamily="18" charset="0"/>
                <a:ea typeface="Cambria" panose="02040503050406030204" pitchFamily="18" charset="0"/>
              </a:rPr>
              <a:t>για το Πρόγραμμα </a:t>
            </a:r>
            <a:r>
              <a:rPr lang="en-US" sz="4800" dirty="0">
                <a:solidFill>
                  <a:schemeClr val="accent1">
                    <a:lumMod val="75000"/>
                  </a:schemeClr>
                </a:solidFill>
                <a:latin typeface="Cambria" panose="02040503050406030204" pitchFamily="18" charset="0"/>
                <a:ea typeface="Cambria" panose="02040503050406030204" pitchFamily="18" charset="0"/>
              </a:rPr>
              <a:t>ERASMUS+</a:t>
            </a:r>
          </a:p>
        </p:txBody>
      </p:sp>
      <p:pic>
        <p:nvPicPr>
          <p:cNvPr id="4" name="Picture 3" descr="Blue text on a black background&#10;&#10;Description automatically generated">
            <a:extLst>
              <a:ext uri="{FF2B5EF4-FFF2-40B4-BE49-F238E27FC236}">
                <a16:creationId xmlns:a16="http://schemas.microsoft.com/office/drawing/2014/main" id="{254A50A8-A7E0-1629-28DD-2FDEA61083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25" y="386961"/>
            <a:ext cx="3075202" cy="870339"/>
          </a:xfrm>
          <a:prstGeom prst="rect">
            <a:avLst/>
          </a:prstGeom>
        </p:spPr>
      </p:pic>
    </p:spTree>
    <p:extLst>
      <p:ext uri="{BB962C8B-B14F-4D97-AF65-F5344CB8AC3E}">
        <p14:creationId xmlns:p14="http://schemas.microsoft.com/office/powerpoint/2010/main" val="18326502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10A3C-5E5C-6E28-69B4-E2DBA67600AA}"/>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20423880-3F42-A638-63D7-6AA78D8D230B}"/>
              </a:ext>
            </a:extLst>
          </p:cNvPr>
          <p:cNvSpPr>
            <a:spLocks noGrp="1"/>
          </p:cNvSpPr>
          <p:nvPr>
            <p:ph type="ctrTitle"/>
          </p:nvPr>
        </p:nvSpPr>
        <p:spPr>
          <a:xfrm>
            <a:off x="832511" y="1522594"/>
            <a:ext cx="10455442" cy="870340"/>
          </a:xfrm>
        </p:spPr>
        <p:txBody>
          <a:bodyPr>
            <a:normAutofit/>
          </a:bodyPr>
          <a:lstStyle/>
          <a:p>
            <a:r>
              <a:rPr lang="el-GR" sz="4800" dirty="0">
                <a:solidFill>
                  <a:schemeClr val="accent1">
                    <a:lumMod val="75000"/>
                  </a:schemeClr>
                </a:solidFill>
                <a:latin typeface="Cambria" panose="02040503050406030204" pitchFamily="18" charset="0"/>
                <a:ea typeface="Cambria" panose="02040503050406030204" pitchFamily="18" charset="0"/>
              </a:rPr>
              <a:t>3. Εντολή μετακίνησης</a:t>
            </a:r>
            <a:endParaRPr lang="en-US" sz="4800" dirty="0">
              <a:solidFill>
                <a:schemeClr val="accent1">
                  <a:lumMod val="75000"/>
                </a:schemeClr>
              </a:solidFill>
              <a:latin typeface="Cambria" panose="02040503050406030204" pitchFamily="18" charset="0"/>
              <a:ea typeface="Cambria" panose="02040503050406030204" pitchFamily="18" charset="0"/>
            </a:endParaRPr>
          </a:p>
        </p:txBody>
      </p:sp>
      <p:pic>
        <p:nvPicPr>
          <p:cNvPr id="4" name="Picture 3" descr="Blue text on a black background&#10;&#10;Description automatically generated">
            <a:extLst>
              <a:ext uri="{FF2B5EF4-FFF2-40B4-BE49-F238E27FC236}">
                <a16:creationId xmlns:a16="http://schemas.microsoft.com/office/drawing/2014/main" id="{A04AD4BF-5742-0EFA-6253-D9D6F73F39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25" y="386961"/>
            <a:ext cx="3075202" cy="870339"/>
          </a:xfrm>
          <a:prstGeom prst="rect">
            <a:avLst/>
          </a:prstGeom>
        </p:spPr>
      </p:pic>
      <p:sp>
        <p:nvSpPr>
          <p:cNvPr id="3" name="Τίτλος 1">
            <a:extLst>
              <a:ext uri="{FF2B5EF4-FFF2-40B4-BE49-F238E27FC236}">
                <a16:creationId xmlns:a16="http://schemas.microsoft.com/office/drawing/2014/main" id="{E0B9076B-AF90-761D-8619-E4B4200E4806}"/>
              </a:ext>
            </a:extLst>
          </p:cNvPr>
          <p:cNvSpPr txBox="1">
            <a:spLocks/>
          </p:cNvSpPr>
          <p:nvPr/>
        </p:nvSpPr>
        <p:spPr>
          <a:xfrm>
            <a:off x="832511" y="2658227"/>
            <a:ext cx="10526977" cy="2828173"/>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70000"/>
              </a:lnSpc>
            </a:pPr>
            <a:r>
              <a:rPr lang="el-GR" sz="3100" dirty="0">
                <a:solidFill>
                  <a:schemeClr val="accent1">
                    <a:lumMod val="75000"/>
                  </a:schemeClr>
                </a:solidFill>
                <a:latin typeface="Cambria" panose="02040503050406030204" pitchFamily="18" charset="0"/>
                <a:ea typeface="Cambria" panose="02040503050406030204" pitchFamily="18" charset="0"/>
              </a:rPr>
              <a:t>Συμπληρώνεται από εσάς με σύντομη περιγραφή των δραστηριοτήτων που θα πραγματοποιηθούν και αποστέλλεται ηλεκτρονικά σε μορφή </a:t>
            </a:r>
            <a:r>
              <a:rPr lang="en-US" sz="3100" dirty="0">
                <a:solidFill>
                  <a:schemeClr val="accent1">
                    <a:lumMod val="75000"/>
                  </a:schemeClr>
                </a:solidFill>
                <a:latin typeface="Cambria" panose="02040503050406030204" pitchFamily="18" charset="0"/>
                <a:ea typeface="Cambria" panose="02040503050406030204" pitchFamily="18" charset="0"/>
              </a:rPr>
              <a:t>Word </a:t>
            </a:r>
            <a:r>
              <a:rPr lang="el-GR" sz="3100" dirty="0">
                <a:solidFill>
                  <a:schemeClr val="accent1">
                    <a:lumMod val="75000"/>
                  </a:schemeClr>
                </a:solidFill>
                <a:latin typeface="Cambria" panose="02040503050406030204" pitchFamily="18" charset="0"/>
                <a:ea typeface="Cambria" panose="02040503050406030204" pitchFamily="18" charset="0"/>
              </a:rPr>
              <a:t>στο Τμήμα Διεθνών και Ευρωπαϊκών Προγραμμάτων, ώστε να υπογραφεί από τον Επιστημονικά Υπεύθυνο του </a:t>
            </a:r>
            <a:r>
              <a:rPr lang="en-US" sz="3100" dirty="0">
                <a:solidFill>
                  <a:schemeClr val="accent1">
                    <a:lumMod val="75000"/>
                  </a:schemeClr>
                </a:solidFill>
                <a:latin typeface="Cambria" panose="02040503050406030204" pitchFamily="18" charset="0"/>
                <a:ea typeface="Cambria" panose="02040503050406030204" pitchFamily="18" charset="0"/>
              </a:rPr>
              <a:t>ERASMUS (</a:t>
            </a:r>
            <a:r>
              <a:rPr lang="el-GR" sz="3100" dirty="0" err="1">
                <a:solidFill>
                  <a:schemeClr val="accent1">
                    <a:lumMod val="75000"/>
                  </a:schemeClr>
                </a:solidFill>
                <a:latin typeface="Cambria" panose="02040503050406030204" pitchFamily="18" charset="0"/>
                <a:ea typeface="Cambria" panose="02040503050406030204" pitchFamily="18" charset="0"/>
              </a:rPr>
              <a:t>κο</a:t>
            </a:r>
            <a:r>
              <a:rPr lang="el-GR" sz="3100" dirty="0">
                <a:solidFill>
                  <a:schemeClr val="accent1">
                    <a:lumMod val="75000"/>
                  </a:schemeClr>
                </a:solidFill>
                <a:latin typeface="Cambria" panose="02040503050406030204" pitchFamily="18" charset="0"/>
                <a:ea typeface="Cambria" panose="02040503050406030204" pitchFamily="18" charset="0"/>
              </a:rPr>
              <a:t> </a:t>
            </a:r>
            <a:r>
              <a:rPr lang="el-GR" sz="3100" dirty="0" err="1">
                <a:solidFill>
                  <a:schemeClr val="accent1">
                    <a:lumMod val="75000"/>
                  </a:schemeClr>
                </a:solidFill>
                <a:latin typeface="Cambria" panose="02040503050406030204" pitchFamily="18" charset="0"/>
                <a:ea typeface="Cambria" panose="02040503050406030204" pitchFamily="18" charset="0"/>
              </a:rPr>
              <a:t>Κασσιανίδη</a:t>
            </a:r>
            <a:r>
              <a:rPr lang="el-GR" sz="3100" dirty="0">
                <a:solidFill>
                  <a:schemeClr val="accent1">
                    <a:lumMod val="75000"/>
                  </a:schemeClr>
                </a:solidFill>
                <a:latin typeface="Cambria" panose="02040503050406030204" pitchFamily="18" charset="0"/>
                <a:ea typeface="Cambria" panose="02040503050406030204" pitchFamily="18" charset="0"/>
              </a:rPr>
              <a:t> Παναγιώτη). </a:t>
            </a:r>
            <a:endParaRPr lang="en-US" sz="3100" dirty="0">
              <a:solidFill>
                <a:schemeClr val="accent1">
                  <a:lumMod val="75000"/>
                </a:schemeClr>
              </a:solidFill>
              <a:latin typeface="Cambria" panose="02040503050406030204" pitchFamily="18" charset="0"/>
              <a:ea typeface="Cambria" panose="02040503050406030204" pitchFamily="18" charset="0"/>
            </a:endParaRPr>
          </a:p>
          <a:p>
            <a:pPr algn="l">
              <a:lnSpc>
                <a:spcPct val="170000"/>
              </a:lnSpc>
            </a:pPr>
            <a:r>
              <a:rPr lang="el-GR" sz="3100" dirty="0">
                <a:solidFill>
                  <a:schemeClr val="accent1">
                    <a:lumMod val="75000"/>
                  </a:schemeClr>
                </a:solidFill>
                <a:latin typeface="Cambria" panose="02040503050406030204" pitchFamily="18" charset="0"/>
                <a:ea typeface="Cambria" panose="02040503050406030204" pitchFamily="18" charset="0"/>
              </a:rPr>
              <a:t>Το έντυπο αυτό μπορείτε να το κατεβάσετε από τον παρακάτω σύνδεσμο :</a:t>
            </a:r>
          </a:p>
          <a:p>
            <a:br>
              <a:rPr lang="el-GR" sz="3100" dirty="0">
                <a:solidFill>
                  <a:schemeClr val="accent1">
                    <a:lumMod val="75000"/>
                  </a:schemeClr>
                </a:solidFill>
                <a:latin typeface="Cambria" panose="02040503050406030204" pitchFamily="18" charset="0"/>
                <a:ea typeface="Cambria" panose="02040503050406030204" pitchFamily="18" charset="0"/>
              </a:rPr>
            </a:br>
            <a:r>
              <a:rPr lang="el-GR" sz="3100" dirty="0">
                <a:solidFill>
                  <a:schemeClr val="accent1">
                    <a:lumMod val="75000"/>
                  </a:schemeClr>
                </a:solidFill>
                <a:latin typeface="Cambria" panose="02040503050406030204" pitchFamily="18" charset="0"/>
                <a:ea typeface="Cambria" panose="02040503050406030204" pitchFamily="18" charset="0"/>
                <a:hlinkClick r:id="rId3"/>
              </a:rPr>
              <a:t>ΕΟ26: Εντολή Μετακίνησης</a:t>
            </a:r>
            <a:endParaRPr lang="el-GR" sz="3100" dirty="0">
              <a:solidFill>
                <a:schemeClr val="accent1">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687962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331CC-20A7-13FD-4052-2AE2F8F92FD2}"/>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397D1F37-098C-4363-C548-0B7498C2CD96}"/>
              </a:ext>
            </a:extLst>
          </p:cNvPr>
          <p:cNvSpPr>
            <a:spLocks noGrp="1"/>
          </p:cNvSpPr>
          <p:nvPr>
            <p:ph type="ctrTitle"/>
          </p:nvPr>
        </p:nvSpPr>
        <p:spPr>
          <a:xfrm>
            <a:off x="832511" y="1522594"/>
            <a:ext cx="10455442" cy="870340"/>
          </a:xfrm>
        </p:spPr>
        <p:txBody>
          <a:bodyPr>
            <a:normAutofit/>
          </a:bodyPr>
          <a:lstStyle/>
          <a:p>
            <a:r>
              <a:rPr lang="el-GR" sz="4800" dirty="0">
                <a:solidFill>
                  <a:schemeClr val="accent1">
                    <a:lumMod val="75000"/>
                  </a:schemeClr>
                </a:solidFill>
                <a:latin typeface="Cambria" panose="02040503050406030204" pitchFamily="18" charset="0"/>
                <a:ea typeface="Cambria" panose="02040503050406030204" pitchFamily="18" charset="0"/>
              </a:rPr>
              <a:t>4. Δήλωση ατομικών στοιχείων</a:t>
            </a:r>
            <a:endParaRPr lang="en-US" sz="4800" dirty="0">
              <a:solidFill>
                <a:schemeClr val="accent1">
                  <a:lumMod val="75000"/>
                </a:schemeClr>
              </a:solidFill>
              <a:latin typeface="Cambria" panose="02040503050406030204" pitchFamily="18" charset="0"/>
              <a:ea typeface="Cambria" panose="02040503050406030204" pitchFamily="18" charset="0"/>
            </a:endParaRPr>
          </a:p>
        </p:txBody>
      </p:sp>
      <p:pic>
        <p:nvPicPr>
          <p:cNvPr id="4" name="Picture 3" descr="Blue text on a black background&#10;&#10;Description automatically generated">
            <a:extLst>
              <a:ext uri="{FF2B5EF4-FFF2-40B4-BE49-F238E27FC236}">
                <a16:creationId xmlns:a16="http://schemas.microsoft.com/office/drawing/2014/main" id="{57E50CD2-5AC7-D12A-FC84-72CD301B38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25" y="386961"/>
            <a:ext cx="3075202" cy="870339"/>
          </a:xfrm>
          <a:prstGeom prst="rect">
            <a:avLst/>
          </a:prstGeom>
        </p:spPr>
      </p:pic>
      <p:sp>
        <p:nvSpPr>
          <p:cNvPr id="6" name="Τίτλος 1">
            <a:extLst>
              <a:ext uri="{FF2B5EF4-FFF2-40B4-BE49-F238E27FC236}">
                <a16:creationId xmlns:a16="http://schemas.microsoft.com/office/drawing/2014/main" id="{F16037E1-7F97-3302-0D0F-7CCC07AA1769}"/>
              </a:ext>
            </a:extLst>
          </p:cNvPr>
          <p:cNvSpPr txBox="1">
            <a:spLocks/>
          </p:cNvSpPr>
          <p:nvPr/>
        </p:nvSpPr>
        <p:spPr>
          <a:xfrm>
            <a:off x="1363311" y="2965088"/>
            <a:ext cx="9497521" cy="120569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l-GR" sz="2800" dirty="0">
                <a:solidFill>
                  <a:schemeClr val="accent1">
                    <a:lumMod val="75000"/>
                  </a:schemeClr>
                </a:solidFill>
                <a:latin typeface="Cambria" panose="02040503050406030204" pitchFamily="18" charset="0"/>
                <a:ea typeface="Cambria" panose="02040503050406030204" pitchFamily="18" charset="0"/>
              </a:rPr>
              <a:t>Συμπληρώνεται και υπογράφεται ηλεκτρονικά και προσκομίζεται το έντυπο:</a:t>
            </a:r>
          </a:p>
        </p:txBody>
      </p:sp>
      <p:sp>
        <p:nvSpPr>
          <p:cNvPr id="7" name="TextBox 6">
            <a:extLst>
              <a:ext uri="{FF2B5EF4-FFF2-40B4-BE49-F238E27FC236}">
                <a16:creationId xmlns:a16="http://schemas.microsoft.com/office/drawing/2014/main" id="{705C0BD8-B7B0-15BD-D538-0B78582E4274}"/>
              </a:ext>
            </a:extLst>
          </p:cNvPr>
          <p:cNvSpPr txBox="1"/>
          <p:nvPr/>
        </p:nvSpPr>
        <p:spPr>
          <a:xfrm>
            <a:off x="1285293" y="4855275"/>
            <a:ext cx="6097554" cy="480131"/>
          </a:xfrm>
          <a:prstGeom prst="rect">
            <a:avLst/>
          </a:prstGeom>
        </p:spPr>
        <p:txBody>
          <a:bodyPr vert="horz" lIns="91440" tIns="45720" rIns="91440" bIns="45720" rtlCol="0" anchor="b">
            <a:normAutofit/>
          </a:bodyPr>
          <a:lstStyle>
            <a:defPPr>
              <a:defRPr lang="en-US"/>
            </a:defPPr>
            <a:lvl1pPr algn="ctr">
              <a:lnSpc>
                <a:spcPct val="90000"/>
              </a:lnSpc>
              <a:spcBef>
                <a:spcPct val="0"/>
              </a:spcBef>
              <a:buNone/>
              <a:defRPr sz="2800">
                <a:solidFill>
                  <a:schemeClr val="accent1">
                    <a:lumMod val="75000"/>
                  </a:schemeClr>
                </a:solidFill>
                <a:latin typeface="Cambria" panose="02040503050406030204" pitchFamily="18" charset="0"/>
                <a:ea typeface="Cambria" panose="02040503050406030204" pitchFamily="18" charset="0"/>
                <a:cs typeface="+mj-cs"/>
              </a:defRPr>
            </a:lvl1pPr>
          </a:lstStyle>
          <a:p>
            <a:r>
              <a:rPr lang="el-GR" dirty="0">
                <a:hlinkClick r:id="rId3"/>
              </a:rPr>
              <a:t>ΕΔ24: Δήλωση Ατομικών Στοιχείων</a:t>
            </a:r>
            <a:endParaRPr lang="el-GR" dirty="0"/>
          </a:p>
        </p:txBody>
      </p:sp>
    </p:spTree>
    <p:extLst>
      <p:ext uri="{BB962C8B-B14F-4D97-AF65-F5344CB8AC3E}">
        <p14:creationId xmlns:p14="http://schemas.microsoft.com/office/powerpoint/2010/main" val="41514996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5709E-7AC3-5141-8E82-AD11258FF8E6}"/>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99A6B85D-3099-964A-CAA2-FA80DF35DF90}"/>
              </a:ext>
            </a:extLst>
          </p:cNvPr>
          <p:cNvSpPr>
            <a:spLocks noGrp="1"/>
          </p:cNvSpPr>
          <p:nvPr>
            <p:ph type="ctrTitle"/>
          </p:nvPr>
        </p:nvSpPr>
        <p:spPr>
          <a:xfrm>
            <a:off x="832511" y="1272333"/>
            <a:ext cx="10455442" cy="870340"/>
          </a:xfrm>
        </p:spPr>
        <p:txBody>
          <a:bodyPr>
            <a:normAutofit/>
          </a:bodyPr>
          <a:lstStyle/>
          <a:p>
            <a:r>
              <a:rPr lang="el-GR" sz="4800" dirty="0">
                <a:solidFill>
                  <a:schemeClr val="accent1">
                    <a:lumMod val="75000"/>
                  </a:schemeClr>
                </a:solidFill>
                <a:latin typeface="Cambria" panose="02040503050406030204" pitchFamily="18" charset="0"/>
                <a:ea typeface="Cambria" panose="02040503050406030204" pitchFamily="18" charset="0"/>
              </a:rPr>
              <a:t>5. </a:t>
            </a:r>
            <a:r>
              <a:rPr lang="el-GR" sz="4800" dirty="0" err="1">
                <a:solidFill>
                  <a:schemeClr val="accent1">
                    <a:lumMod val="75000"/>
                  </a:schemeClr>
                </a:solidFill>
                <a:latin typeface="Cambria" panose="02040503050406030204" pitchFamily="18" charset="0"/>
                <a:ea typeface="Cambria" panose="02040503050406030204" pitchFamily="18" charset="0"/>
              </a:rPr>
              <a:t>Μο</a:t>
            </a:r>
            <a:r>
              <a:rPr lang="en-US" sz="4800" dirty="0" err="1">
                <a:solidFill>
                  <a:schemeClr val="accent1">
                    <a:lumMod val="75000"/>
                  </a:schemeClr>
                </a:solidFill>
                <a:latin typeface="Cambria" panose="02040503050406030204" pitchFamily="18" charset="0"/>
                <a:ea typeface="Cambria" panose="02040503050406030204" pitchFamily="18" charset="0"/>
              </a:rPr>
              <a:t>bility</a:t>
            </a:r>
            <a:r>
              <a:rPr lang="en-US" sz="4800" dirty="0">
                <a:solidFill>
                  <a:schemeClr val="accent1">
                    <a:lumMod val="75000"/>
                  </a:schemeClr>
                </a:solidFill>
                <a:latin typeface="Cambria" panose="02040503050406030204" pitchFamily="18" charset="0"/>
                <a:ea typeface="Cambria" panose="02040503050406030204" pitchFamily="18" charset="0"/>
              </a:rPr>
              <a:t>  Agreement </a:t>
            </a:r>
          </a:p>
        </p:txBody>
      </p:sp>
      <p:pic>
        <p:nvPicPr>
          <p:cNvPr id="4" name="Picture 3" descr="Blue text on a black background&#10;&#10;Description automatically generated">
            <a:extLst>
              <a:ext uri="{FF2B5EF4-FFF2-40B4-BE49-F238E27FC236}">
                <a16:creationId xmlns:a16="http://schemas.microsoft.com/office/drawing/2014/main" id="{E671B0B3-303D-328B-DBDE-BE4CA055F0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25" y="386961"/>
            <a:ext cx="3075202" cy="870339"/>
          </a:xfrm>
          <a:prstGeom prst="rect">
            <a:avLst/>
          </a:prstGeom>
        </p:spPr>
      </p:pic>
      <p:sp>
        <p:nvSpPr>
          <p:cNvPr id="3" name="Τίτλος 1">
            <a:extLst>
              <a:ext uri="{FF2B5EF4-FFF2-40B4-BE49-F238E27FC236}">
                <a16:creationId xmlns:a16="http://schemas.microsoft.com/office/drawing/2014/main" id="{AE60C217-68FB-0E7B-AA71-5BFB2653B898}"/>
              </a:ext>
            </a:extLst>
          </p:cNvPr>
          <p:cNvSpPr txBox="1">
            <a:spLocks/>
          </p:cNvSpPr>
          <p:nvPr/>
        </p:nvSpPr>
        <p:spPr>
          <a:xfrm>
            <a:off x="796744" y="3267482"/>
            <a:ext cx="10526977" cy="188301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200" dirty="0">
              <a:solidFill>
                <a:schemeClr val="accent1">
                  <a:lumMod val="75000"/>
                </a:schemeClr>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91FB51CA-6767-82F4-0F6E-7A54572DCED7}"/>
              </a:ext>
            </a:extLst>
          </p:cNvPr>
          <p:cNvSpPr txBox="1"/>
          <p:nvPr/>
        </p:nvSpPr>
        <p:spPr>
          <a:xfrm>
            <a:off x="966159" y="2268748"/>
            <a:ext cx="6435305" cy="3890512"/>
          </a:xfrm>
          <a:prstGeom prst="rect">
            <a:avLst/>
          </a:prstGeom>
        </p:spPr>
        <p:txBody>
          <a:bodyPr vert="horz" lIns="91440" tIns="45720" rIns="91440" bIns="45720" rtlCol="0" anchor="b">
            <a:normAutofit/>
          </a:bodyPr>
          <a:lstStyle>
            <a:defPPr>
              <a:defRPr lang="en-US"/>
            </a:defPPr>
            <a:lvl1pPr algn="ctr">
              <a:lnSpc>
                <a:spcPct val="90000"/>
              </a:lnSpc>
              <a:spcBef>
                <a:spcPct val="0"/>
              </a:spcBef>
              <a:buNone/>
              <a:defRPr sz="2800">
                <a:solidFill>
                  <a:schemeClr val="accent1">
                    <a:lumMod val="75000"/>
                  </a:schemeClr>
                </a:solidFill>
                <a:latin typeface="Cambria" panose="02040503050406030204" pitchFamily="18" charset="0"/>
                <a:ea typeface="Cambria" panose="02040503050406030204" pitchFamily="18" charset="0"/>
                <a:cs typeface="+mj-cs"/>
              </a:defRPr>
            </a:lvl1pPr>
          </a:lstStyle>
          <a:p>
            <a:pPr algn="l"/>
            <a:r>
              <a:rPr lang="el-GR" sz="2400" dirty="0"/>
              <a:t>Συμπληρώνετε το </a:t>
            </a:r>
            <a:r>
              <a:rPr lang="en-US" sz="2400" dirty="0"/>
              <a:t>Mobility agreement </a:t>
            </a:r>
            <a:r>
              <a:rPr lang="el-GR" sz="2400" dirty="0"/>
              <a:t>για:</a:t>
            </a:r>
          </a:p>
          <a:p>
            <a:pPr algn="l"/>
            <a:endParaRPr lang="el-GR" sz="2400" dirty="0"/>
          </a:p>
          <a:p>
            <a:pPr algn="l"/>
            <a:r>
              <a:rPr lang="el-GR" sz="2400" dirty="0"/>
              <a:t>	- Μετακίνηση</a:t>
            </a:r>
            <a:r>
              <a:rPr lang="en-US" sz="2400" dirty="0"/>
              <a:t> </a:t>
            </a:r>
            <a:r>
              <a:rPr lang="el-GR" sz="2400" dirty="0"/>
              <a:t>για διδασκαλία  (</a:t>
            </a:r>
            <a:r>
              <a:rPr lang="en-US" sz="2400" dirty="0"/>
              <a:t>Teaching)</a:t>
            </a:r>
            <a:r>
              <a:rPr lang="el-GR" sz="2400" dirty="0"/>
              <a:t> </a:t>
            </a:r>
            <a:r>
              <a:rPr lang="el-GR" sz="2400" b="1" dirty="0"/>
              <a:t>μόνο σε Πανεπιστήμια</a:t>
            </a:r>
          </a:p>
          <a:p>
            <a:r>
              <a:rPr lang="el-GR" sz="2400" dirty="0"/>
              <a:t>		</a:t>
            </a:r>
          </a:p>
          <a:p>
            <a:r>
              <a:rPr lang="el-GR" sz="2400" dirty="0"/>
              <a:t>Ή</a:t>
            </a:r>
          </a:p>
          <a:p>
            <a:endParaRPr lang="el-GR" sz="2400" dirty="0"/>
          </a:p>
          <a:p>
            <a:pPr algn="l"/>
            <a:r>
              <a:rPr lang="el-GR" sz="2400" dirty="0"/>
              <a:t>	- Μετακίνηση </a:t>
            </a:r>
            <a:r>
              <a:rPr lang="en-US" sz="2400" dirty="0"/>
              <a:t> </a:t>
            </a:r>
            <a:r>
              <a:rPr lang="el-GR" sz="2400" dirty="0"/>
              <a:t>για επιμόρφωση</a:t>
            </a:r>
            <a:r>
              <a:rPr lang="en-US" sz="2400" dirty="0"/>
              <a:t> (Training)</a:t>
            </a:r>
            <a:endParaRPr lang="el-GR" sz="2400" dirty="0"/>
          </a:p>
          <a:p>
            <a:pPr algn="l"/>
            <a:endParaRPr lang="en-US" sz="2400" dirty="0"/>
          </a:p>
        </p:txBody>
      </p:sp>
      <p:sp>
        <p:nvSpPr>
          <p:cNvPr id="9" name="TextBox 8">
            <a:extLst>
              <a:ext uri="{FF2B5EF4-FFF2-40B4-BE49-F238E27FC236}">
                <a16:creationId xmlns:a16="http://schemas.microsoft.com/office/drawing/2014/main" id="{AA58FB2E-90CF-7CE8-EE82-04EE748C5510}"/>
              </a:ext>
            </a:extLst>
          </p:cNvPr>
          <p:cNvSpPr txBox="1"/>
          <p:nvPr/>
        </p:nvSpPr>
        <p:spPr>
          <a:xfrm>
            <a:off x="7750531" y="2154213"/>
            <a:ext cx="3224122" cy="1113269"/>
          </a:xfrm>
          <a:prstGeom prst="rect">
            <a:avLst/>
          </a:prstGeom>
        </p:spPr>
        <p:txBody>
          <a:bodyPr vert="horz" lIns="91440" tIns="45720" rIns="91440" bIns="45720" rtlCol="0" anchor="b">
            <a:normAutofit/>
          </a:bodyPr>
          <a:lstStyle>
            <a:defPPr>
              <a:defRPr lang="en-US"/>
            </a:defPPr>
            <a:lvl1pPr>
              <a:lnSpc>
                <a:spcPct val="90000"/>
              </a:lnSpc>
              <a:spcBef>
                <a:spcPct val="0"/>
              </a:spcBef>
              <a:buNone/>
              <a:defRPr sz="2400">
                <a:solidFill>
                  <a:schemeClr val="accent1">
                    <a:lumMod val="75000"/>
                  </a:schemeClr>
                </a:solidFill>
                <a:latin typeface="Cambria" panose="02040503050406030204" pitchFamily="18" charset="0"/>
                <a:ea typeface="Cambria" panose="02040503050406030204" pitchFamily="18" charset="0"/>
                <a:cs typeface="+mj-cs"/>
              </a:defRPr>
            </a:lvl1pPr>
          </a:lstStyle>
          <a:p>
            <a:pPr algn="ctr"/>
            <a:r>
              <a:rPr lang="en-US" sz="1400" b="1" i="1" u="sng" dirty="0"/>
              <a:t>T</a:t>
            </a:r>
            <a:r>
              <a:rPr lang="el-GR" sz="1400" b="1" i="1" u="sng" dirty="0"/>
              <a:t>ο έντυπο το κατεβάζετε με διπλό κλικ πάνω στην εικόνα και είναι προ συμπληρωμένο με τα στοιχεία του ΔΙΠΑΕ </a:t>
            </a:r>
            <a:endParaRPr lang="en-US" sz="1400" b="1" i="1" u="sng" dirty="0"/>
          </a:p>
        </p:txBody>
      </p:sp>
      <p:sp>
        <p:nvSpPr>
          <p:cNvPr id="13" name="TextBox 12">
            <a:extLst>
              <a:ext uri="{FF2B5EF4-FFF2-40B4-BE49-F238E27FC236}">
                <a16:creationId xmlns:a16="http://schemas.microsoft.com/office/drawing/2014/main" id="{D58023F2-404F-1D04-3368-3277C2DFBB2F}"/>
              </a:ext>
            </a:extLst>
          </p:cNvPr>
          <p:cNvSpPr txBox="1"/>
          <p:nvPr/>
        </p:nvSpPr>
        <p:spPr>
          <a:xfrm>
            <a:off x="7505459" y="3526339"/>
            <a:ext cx="1359474" cy="461665"/>
          </a:xfrm>
          <a:prstGeom prst="rect">
            <a:avLst/>
          </a:prstGeom>
          <a:noFill/>
        </p:spPr>
        <p:txBody>
          <a:bodyPr wrap="square" rtlCol="0">
            <a:spAutoFit/>
          </a:bodyPr>
          <a:lstStyle/>
          <a:p>
            <a:pPr algn="ctr"/>
            <a:r>
              <a:rPr lang="en-US" sz="800" b="1" dirty="0"/>
              <a:t>Erasmus+ Mobility Agreement</a:t>
            </a:r>
          </a:p>
          <a:p>
            <a:pPr algn="ctr"/>
            <a:r>
              <a:rPr lang="en-US" sz="800" b="1" dirty="0"/>
              <a:t>Staff Mobility For Teaching</a:t>
            </a:r>
            <a:endParaRPr lang="el-GR" sz="800" b="1" dirty="0"/>
          </a:p>
        </p:txBody>
      </p:sp>
      <p:sp>
        <p:nvSpPr>
          <p:cNvPr id="14" name="TextBox 13">
            <a:extLst>
              <a:ext uri="{FF2B5EF4-FFF2-40B4-BE49-F238E27FC236}">
                <a16:creationId xmlns:a16="http://schemas.microsoft.com/office/drawing/2014/main" id="{5AECA209-3ADC-3177-D588-F6F71F66DE67}"/>
              </a:ext>
            </a:extLst>
          </p:cNvPr>
          <p:cNvSpPr txBox="1"/>
          <p:nvPr/>
        </p:nvSpPr>
        <p:spPr>
          <a:xfrm>
            <a:off x="9828220" y="3544524"/>
            <a:ext cx="1359474" cy="461665"/>
          </a:xfrm>
          <a:prstGeom prst="rect">
            <a:avLst/>
          </a:prstGeom>
          <a:noFill/>
        </p:spPr>
        <p:txBody>
          <a:bodyPr wrap="square" rtlCol="0">
            <a:spAutoFit/>
          </a:bodyPr>
          <a:lstStyle/>
          <a:p>
            <a:pPr algn="ctr"/>
            <a:r>
              <a:rPr lang="en-US" sz="800" b="1" dirty="0"/>
              <a:t>Erasmus+ Mobility Agreement</a:t>
            </a:r>
          </a:p>
          <a:p>
            <a:pPr algn="ctr"/>
            <a:r>
              <a:rPr lang="en-US" sz="800" b="1" dirty="0"/>
              <a:t>Staff Mobility For Training</a:t>
            </a:r>
            <a:endParaRPr lang="el-GR" sz="800" b="1" dirty="0"/>
          </a:p>
        </p:txBody>
      </p:sp>
      <p:graphicFrame>
        <p:nvGraphicFramePr>
          <p:cNvPr id="6" name="Object 5">
            <a:extLst>
              <a:ext uri="{FF2B5EF4-FFF2-40B4-BE49-F238E27FC236}">
                <a16:creationId xmlns:a16="http://schemas.microsoft.com/office/drawing/2014/main" id="{C9299C6F-D836-C179-801B-7BF975DE242C}"/>
              </a:ext>
            </a:extLst>
          </p:cNvPr>
          <p:cNvGraphicFramePr>
            <a:graphicFrameLocks noChangeAspect="1"/>
          </p:cNvGraphicFramePr>
          <p:nvPr>
            <p:extLst>
              <p:ext uri="{D42A27DB-BD31-4B8C-83A1-F6EECF244321}">
                <p14:modId xmlns:p14="http://schemas.microsoft.com/office/powerpoint/2010/main" val="3322311018"/>
              </p:ext>
            </p:extLst>
          </p:nvPr>
        </p:nvGraphicFramePr>
        <p:xfrm>
          <a:off x="7750531" y="4183488"/>
          <a:ext cx="914400" cy="771525"/>
        </p:xfrm>
        <a:graphic>
          <a:graphicData uri="http://schemas.openxmlformats.org/presentationml/2006/ole">
            <mc:AlternateContent xmlns:mc="http://schemas.openxmlformats.org/markup-compatibility/2006">
              <mc:Choice xmlns:v="urn:schemas-microsoft-com:vml" Requires="v">
                <p:oleObj name="Document" showAsIcon="1" r:id="rId3" imgW="914400" imgH="771525" progId="Word.Document.12">
                  <p:embed/>
                </p:oleObj>
              </mc:Choice>
              <mc:Fallback>
                <p:oleObj name="Document" showAsIcon="1" r:id="rId3" imgW="914400" imgH="771525" progId="Word.Document.12">
                  <p:embed/>
                  <p:pic>
                    <p:nvPicPr>
                      <p:cNvPr id="6" name="Object 5">
                        <a:extLst>
                          <a:ext uri="{FF2B5EF4-FFF2-40B4-BE49-F238E27FC236}">
                            <a16:creationId xmlns:a16="http://schemas.microsoft.com/office/drawing/2014/main" id="{C9299C6F-D836-C179-801B-7BF975DE242C}"/>
                          </a:ext>
                        </a:extLst>
                      </p:cNvPr>
                      <p:cNvPicPr/>
                      <p:nvPr/>
                    </p:nvPicPr>
                    <p:blipFill>
                      <a:blip r:embed="rId4"/>
                      <a:stretch>
                        <a:fillRect/>
                      </a:stretch>
                    </p:blipFill>
                    <p:spPr>
                      <a:xfrm>
                        <a:off x="7750531" y="4183488"/>
                        <a:ext cx="914400" cy="771525"/>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462786C4-34F2-DC19-6606-5C241B2D28A9}"/>
              </a:ext>
            </a:extLst>
          </p:cNvPr>
          <p:cNvGraphicFramePr>
            <a:graphicFrameLocks noChangeAspect="1"/>
          </p:cNvGraphicFramePr>
          <p:nvPr>
            <p:extLst>
              <p:ext uri="{D42A27DB-BD31-4B8C-83A1-F6EECF244321}">
                <p14:modId xmlns:p14="http://schemas.microsoft.com/office/powerpoint/2010/main" val="3074791942"/>
              </p:ext>
            </p:extLst>
          </p:nvPr>
        </p:nvGraphicFramePr>
        <p:xfrm>
          <a:off x="10050757" y="4181623"/>
          <a:ext cx="914400" cy="771525"/>
        </p:xfrm>
        <a:graphic>
          <a:graphicData uri="http://schemas.openxmlformats.org/presentationml/2006/ole">
            <mc:AlternateContent xmlns:mc="http://schemas.openxmlformats.org/markup-compatibility/2006">
              <mc:Choice xmlns:v="urn:schemas-microsoft-com:vml" Requires="v">
                <p:oleObj name="Document" showAsIcon="1" r:id="rId5" imgW="914400" imgH="771525" progId="Word.Document.12">
                  <p:embed/>
                </p:oleObj>
              </mc:Choice>
              <mc:Fallback>
                <p:oleObj name="Document" showAsIcon="1" r:id="rId5" imgW="914400" imgH="771525" progId="Word.Document.12">
                  <p:embed/>
                  <p:pic>
                    <p:nvPicPr>
                      <p:cNvPr id="7" name="Object 6">
                        <a:extLst>
                          <a:ext uri="{FF2B5EF4-FFF2-40B4-BE49-F238E27FC236}">
                            <a16:creationId xmlns:a16="http://schemas.microsoft.com/office/drawing/2014/main" id="{462786C4-34F2-DC19-6606-5C241B2D28A9}"/>
                          </a:ext>
                        </a:extLst>
                      </p:cNvPr>
                      <p:cNvPicPr/>
                      <p:nvPr/>
                    </p:nvPicPr>
                    <p:blipFill>
                      <a:blip r:embed="rId4"/>
                      <a:stretch>
                        <a:fillRect/>
                      </a:stretch>
                    </p:blipFill>
                    <p:spPr>
                      <a:xfrm>
                        <a:off x="10050757" y="4181623"/>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379840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54340F-32EE-E6F3-D6BD-1C8F764E438F}"/>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7571A0EE-C820-3ED8-06B1-983794FD3157}"/>
              </a:ext>
            </a:extLst>
          </p:cNvPr>
          <p:cNvSpPr>
            <a:spLocks noGrp="1"/>
          </p:cNvSpPr>
          <p:nvPr>
            <p:ph type="ctrTitle"/>
          </p:nvPr>
        </p:nvSpPr>
        <p:spPr>
          <a:xfrm>
            <a:off x="796744" y="1046860"/>
            <a:ext cx="10455442" cy="734825"/>
          </a:xfrm>
        </p:spPr>
        <p:txBody>
          <a:bodyPr>
            <a:normAutofit/>
          </a:bodyPr>
          <a:lstStyle/>
          <a:p>
            <a:r>
              <a:rPr lang="el-GR" sz="3200" dirty="0">
                <a:solidFill>
                  <a:schemeClr val="accent1">
                    <a:lumMod val="75000"/>
                  </a:schemeClr>
                </a:solidFill>
                <a:latin typeface="Cambria" panose="02040503050406030204" pitchFamily="18" charset="0"/>
                <a:ea typeface="Cambria" panose="02040503050406030204" pitchFamily="18" charset="0"/>
              </a:rPr>
              <a:t>6.α Υπολογισμός ημερών μετακίνησης</a:t>
            </a:r>
            <a:endParaRPr lang="en-US" sz="3200" dirty="0">
              <a:solidFill>
                <a:schemeClr val="accent1">
                  <a:lumMod val="75000"/>
                </a:schemeClr>
              </a:solidFill>
              <a:latin typeface="Cambria" panose="02040503050406030204" pitchFamily="18" charset="0"/>
              <a:ea typeface="Cambria" panose="02040503050406030204" pitchFamily="18" charset="0"/>
            </a:endParaRPr>
          </a:p>
        </p:txBody>
      </p:sp>
      <p:pic>
        <p:nvPicPr>
          <p:cNvPr id="4" name="Picture 3" descr="Blue text on a black background&#10;&#10;Description automatically generated">
            <a:extLst>
              <a:ext uri="{FF2B5EF4-FFF2-40B4-BE49-F238E27FC236}">
                <a16:creationId xmlns:a16="http://schemas.microsoft.com/office/drawing/2014/main" id="{479826B5-DE16-DE6A-21E5-FB554077EB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25" y="386961"/>
            <a:ext cx="3075202" cy="870339"/>
          </a:xfrm>
          <a:prstGeom prst="rect">
            <a:avLst/>
          </a:prstGeom>
        </p:spPr>
      </p:pic>
      <p:sp>
        <p:nvSpPr>
          <p:cNvPr id="3" name="Τίτλος 1">
            <a:extLst>
              <a:ext uri="{FF2B5EF4-FFF2-40B4-BE49-F238E27FC236}">
                <a16:creationId xmlns:a16="http://schemas.microsoft.com/office/drawing/2014/main" id="{3A7AFF2A-2DF5-9BB3-84FB-1585EB9F448B}"/>
              </a:ext>
            </a:extLst>
          </p:cNvPr>
          <p:cNvSpPr txBox="1">
            <a:spLocks/>
          </p:cNvSpPr>
          <p:nvPr/>
        </p:nvSpPr>
        <p:spPr>
          <a:xfrm>
            <a:off x="796744" y="3267482"/>
            <a:ext cx="10526977" cy="188301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200" dirty="0">
              <a:solidFill>
                <a:schemeClr val="accent1">
                  <a:lumMod val="75000"/>
                </a:schemeClr>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506EEBA7-86AA-256C-7F75-300245A75F7A}"/>
              </a:ext>
            </a:extLst>
          </p:cNvPr>
          <p:cNvSpPr txBox="1"/>
          <p:nvPr/>
        </p:nvSpPr>
        <p:spPr>
          <a:xfrm>
            <a:off x="648349" y="1556583"/>
            <a:ext cx="10823765" cy="4430852"/>
          </a:xfrm>
          <a:prstGeom prst="rect">
            <a:avLst/>
          </a:prstGeom>
        </p:spPr>
        <p:txBody>
          <a:bodyPr vert="horz" lIns="91440" tIns="45720" rIns="91440" bIns="45720" rtlCol="0" anchor="b">
            <a:normAutofit fontScale="47500" lnSpcReduction="20000"/>
          </a:bodyPr>
          <a:lstStyle>
            <a:defPPr>
              <a:defRPr lang="en-US"/>
            </a:defPPr>
            <a:lvl1pPr algn="ctr">
              <a:lnSpc>
                <a:spcPct val="90000"/>
              </a:lnSpc>
              <a:spcBef>
                <a:spcPct val="0"/>
              </a:spcBef>
              <a:buNone/>
              <a:defRPr sz="2800">
                <a:solidFill>
                  <a:schemeClr val="accent1">
                    <a:lumMod val="75000"/>
                  </a:schemeClr>
                </a:solidFill>
                <a:latin typeface="Cambria" panose="02040503050406030204" pitchFamily="18" charset="0"/>
                <a:ea typeface="Cambria" panose="02040503050406030204" pitchFamily="18" charset="0"/>
                <a:cs typeface="+mj-cs"/>
              </a:defRPr>
            </a:lvl1pPr>
          </a:lstStyle>
          <a:p>
            <a:pPr>
              <a:lnSpc>
                <a:spcPct val="160000"/>
              </a:lnSpc>
            </a:pPr>
            <a:endParaRPr lang="el-GR" dirty="0"/>
          </a:p>
          <a:p>
            <a:pPr>
              <a:lnSpc>
                <a:spcPct val="160000"/>
              </a:lnSpc>
            </a:pPr>
            <a:r>
              <a:rPr lang="el-GR" sz="1800" b="1" dirty="0">
                <a:solidFill>
                  <a:srgbClr val="FF0000"/>
                </a:solidFill>
              </a:rPr>
              <a:t>ΒΑΣΙΚΗ ΑΡΧΗ ΓΙΑ ΤΙΣ ΑΠΟΖ</a:t>
            </a:r>
            <a:r>
              <a:rPr lang="en-US" sz="1800" b="1" dirty="0">
                <a:solidFill>
                  <a:srgbClr val="FF0000"/>
                </a:solidFill>
              </a:rPr>
              <a:t>H</a:t>
            </a:r>
            <a:r>
              <a:rPr lang="el-GR" sz="1800" b="1" dirty="0">
                <a:solidFill>
                  <a:srgbClr val="FF0000"/>
                </a:solidFill>
              </a:rPr>
              <a:t>ΜΕ</a:t>
            </a:r>
            <a:r>
              <a:rPr lang="en-US" sz="1800" b="1" dirty="0">
                <a:solidFill>
                  <a:srgbClr val="FF0000"/>
                </a:solidFill>
              </a:rPr>
              <a:t>I</a:t>
            </a:r>
            <a:r>
              <a:rPr lang="el-GR" sz="1800" b="1" dirty="0">
                <a:solidFill>
                  <a:srgbClr val="FF0000"/>
                </a:solidFill>
              </a:rPr>
              <a:t>ΩΣΗΣ ΜΕΤΑΚΙΝΗΣΗΣ ΜΕΣΩ ΤΟΥ ΠΡΟΓΡΑΜΜΑΤΟΣ </a:t>
            </a:r>
            <a:r>
              <a:rPr lang="en-US" sz="1800" b="1" dirty="0">
                <a:solidFill>
                  <a:srgbClr val="FF0000"/>
                </a:solidFill>
              </a:rPr>
              <a:t>ERASMUS+ K131</a:t>
            </a:r>
            <a:endParaRPr lang="el-GR" sz="1800" b="1" dirty="0">
              <a:solidFill>
                <a:srgbClr val="FF0000"/>
              </a:solidFill>
            </a:endParaRPr>
          </a:p>
          <a:p>
            <a:pPr algn="l">
              <a:lnSpc>
                <a:spcPct val="160000"/>
              </a:lnSpc>
            </a:pPr>
            <a:endParaRPr lang="el-GR" sz="1800" dirty="0"/>
          </a:p>
          <a:p>
            <a:pPr marL="285750" indent="-285750" algn="l">
              <a:lnSpc>
                <a:spcPct val="160000"/>
              </a:lnSpc>
              <a:buFont typeface="Wingdings" panose="05000000000000000000" pitchFamily="2" charset="2"/>
              <a:buChar char="Ø"/>
            </a:pPr>
            <a:r>
              <a:rPr lang="en-US" sz="1800" b="1" dirty="0">
                <a:solidFill>
                  <a:schemeClr val="tx1"/>
                </a:solidFill>
              </a:rPr>
              <a:t>O</a:t>
            </a:r>
            <a:r>
              <a:rPr lang="el-GR" sz="1800" b="1" dirty="0">
                <a:solidFill>
                  <a:schemeClr val="tx1"/>
                </a:solidFill>
              </a:rPr>
              <a:t>ι δικαιούχοι της κάθε μετακίνησης αποζημιώνονται μόνο τα πόσα που περιγράφονται από τους επίσημους πίνακες του Προγράμματος </a:t>
            </a:r>
            <a:r>
              <a:rPr lang="en-US" sz="1800" b="1" dirty="0">
                <a:solidFill>
                  <a:schemeClr val="tx1"/>
                </a:solidFill>
              </a:rPr>
              <a:t>ERASMUS</a:t>
            </a:r>
            <a:r>
              <a:rPr lang="el-GR" sz="1800" b="1" dirty="0">
                <a:solidFill>
                  <a:schemeClr val="tx1"/>
                </a:solidFill>
              </a:rPr>
              <a:t>+ για την κατηγορία Κ131 και ΌΧΙ σύμφωνα με την αξία των αποδείξεων που θα πρέπει να προσκομίσουν.</a:t>
            </a:r>
          </a:p>
          <a:p>
            <a:pPr marL="285750" indent="-285750" algn="l">
              <a:lnSpc>
                <a:spcPct val="160000"/>
              </a:lnSpc>
              <a:buFont typeface="Wingdings" panose="05000000000000000000" pitchFamily="2" charset="2"/>
              <a:buChar char="Ø"/>
            </a:pPr>
            <a:endParaRPr lang="el-GR" sz="1800" b="1" dirty="0">
              <a:solidFill>
                <a:schemeClr val="tx1"/>
              </a:solidFill>
            </a:endParaRPr>
          </a:p>
          <a:p>
            <a:pPr marL="285750" indent="-285750" algn="l">
              <a:lnSpc>
                <a:spcPct val="160000"/>
              </a:lnSpc>
              <a:buFont typeface="Wingdings" panose="05000000000000000000" pitchFamily="2" charset="2"/>
              <a:buChar char="Ø"/>
            </a:pPr>
            <a:r>
              <a:rPr lang="el-GR" sz="1800" b="1" dirty="0">
                <a:solidFill>
                  <a:schemeClr val="tx1"/>
                </a:solidFill>
              </a:rPr>
              <a:t>Ο ΕΛΚΕ σύμφωνα με τον ισχύοντα  οδηγό μετακίνησης του ΔΙΠΑΕ απαιτεί την πλήρη απεικόνιση της κάθε δαπάνης μέσω των εντύπων που προσκομίζονται ( αεροπορικά εισιτήρια ,  κρατήσεις ξενοδοχείων κα)  και των αντίστοιχων κινήσεων τραπεζικής κάρτας ή τραπεζικού λογαριασμού μέσω των οποίων πραγματοποιούνται οι πληρωμές . ΠΡΟΣΟΧΗ τόσο ο τραπεζικός λογαριασμός ή </a:t>
            </a:r>
            <a:r>
              <a:rPr lang="el-GR" sz="1800" b="1" dirty="0" err="1">
                <a:solidFill>
                  <a:schemeClr val="tx1"/>
                </a:solidFill>
              </a:rPr>
              <a:t>καρτα</a:t>
            </a:r>
            <a:r>
              <a:rPr lang="el-GR" sz="1800" b="1" dirty="0">
                <a:solidFill>
                  <a:schemeClr val="tx1"/>
                </a:solidFill>
              </a:rPr>
              <a:t>  θα πρέπει να ανήκει στο όνομα του δικαιούχου.</a:t>
            </a:r>
          </a:p>
          <a:p>
            <a:pPr marL="285750" indent="-285750">
              <a:lnSpc>
                <a:spcPct val="160000"/>
              </a:lnSpc>
              <a:buFont typeface="Wingdings" panose="05000000000000000000" pitchFamily="2" charset="2"/>
              <a:buChar char="Ø"/>
            </a:pPr>
            <a:r>
              <a:rPr lang="el-GR" sz="1800" b="1" dirty="0">
                <a:solidFill>
                  <a:schemeClr val="tx1"/>
                </a:solidFill>
              </a:rPr>
              <a:t>ΔΕΝ ΑΠΟΖΗΜΕΙΩΝΕΙ ΑΞΙΑ ΑΠΟΔΕΙΞΕΩΝ!!!!!!</a:t>
            </a:r>
          </a:p>
          <a:p>
            <a:pPr marL="285750" indent="-285750" algn="l">
              <a:lnSpc>
                <a:spcPct val="160000"/>
              </a:lnSpc>
              <a:buFont typeface="Wingdings" panose="05000000000000000000" pitchFamily="2" charset="2"/>
              <a:buChar char="Ø"/>
            </a:pPr>
            <a:endParaRPr lang="el-GR" sz="1800" b="1" dirty="0">
              <a:solidFill>
                <a:schemeClr val="tx1"/>
              </a:solidFill>
            </a:endParaRPr>
          </a:p>
          <a:p>
            <a:pPr marL="285750" indent="-285750" algn="l">
              <a:lnSpc>
                <a:spcPct val="160000"/>
              </a:lnSpc>
              <a:buFont typeface="Wingdings" panose="05000000000000000000" pitchFamily="2" charset="2"/>
              <a:buChar char="Ø"/>
            </a:pPr>
            <a:r>
              <a:rPr lang="el-GR" sz="1800" b="1" dirty="0">
                <a:solidFill>
                  <a:schemeClr val="tx1"/>
                </a:solidFill>
              </a:rPr>
              <a:t>Για να μπορέσετε να δείτε το συνολικό ποσό της αποζημίωσης της μετακίνησης σας θα πρέπει να δείτε το συνημμένο αρχείο με τα ποσά  που αφορούν:</a:t>
            </a:r>
          </a:p>
          <a:p>
            <a:pPr marL="285750" indent="-285750" algn="l">
              <a:lnSpc>
                <a:spcPct val="160000"/>
              </a:lnSpc>
              <a:buFont typeface="Wingdings" panose="05000000000000000000" pitchFamily="2" charset="2"/>
              <a:buChar char="Ø"/>
            </a:pPr>
            <a:r>
              <a:rPr lang="el-GR" sz="1800" b="1" dirty="0">
                <a:solidFill>
                  <a:schemeClr val="tx1"/>
                </a:solidFill>
              </a:rPr>
              <a:t>1</a:t>
            </a:r>
            <a:r>
              <a:rPr lang="el-GR" sz="1800" b="1" baseline="30000" dirty="0">
                <a:solidFill>
                  <a:schemeClr val="tx1"/>
                </a:solidFill>
              </a:rPr>
              <a:t>ον</a:t>
            </a:r>
            <a:r>
              <a:rPr lang="el-GR" sz="1800" b="1" dirty="0">
                <a:solidFill>
                  <a:schemeClr val="tx1"/>
                </a:solidFill>
              </a:rPr>
              <a:t> ΑΞΙΑ ΑΕΡΟΠΟΡΙΚΟΥ ΕΙΣΙΤΗΡΙΟΥ σύμφωνα με την χιλ. απόσταση. ( Αυτή μπορείτε να την υπολογίσετε μέσα από τον παρακάτω σύνδεσμο και να βρείτε το αντίστοιχο ποσό που αποζημιώνεστε για ΜΕΤ 'επιστροφής εισιτήριο)</a:t>
            </a:r>
            <a:endParaRPr lang="en-US" sz="1800" b="1" dirty="0">
              <a:solidFill>
                <a:schemeClr val="tx1"/>
              </a:solidFill>
            </a:endParaRPr>
          </a:p>
          <a:p>
            <a:pPr marL="285750" indent="-285750">
              <a:lnSpc>
                <a:spcPct val="160000"/>
              </a:lnSpc>
              <a:buFont typeface="Wingdings" panose="05000000000000000000" pitchFamily="2" charset="2"/>
              <a:buChar char="Ø"/>
            </a:pPr>
            <a:r>
              <a:rPr lang="en-US" sz="1800" b="1" dirty="0">
                <a:solidFill>
                  <a:schemeClr val="tx1"/>
                </a:solidFill>
                <a:hlinkClick r:id="rId3">
                  <a:extLst>
                    <a:ext uri="{A12FA001-AC4F-418D-AE19-62706E023703}">
                      <ahyp:hlinkClr xmlns:ahyp="http://schemas.microsoft.com/office/drawing/2018/hyperlinkcolor" val="tx"/>
                    </a:ext>
                  </a:extLst>
                </a:hlinkClick>
              </a:rPr>
              <a:t>      https://erasmus-plus.ec.europa.eu/resources-and-tools/distance-calculator</a:t>
            </a:r>
            <a:endParaRPr lang="en-US" sz="1800" b="1" dirty="0">
              <a:solidFill>
                <a:schemeClr val="tx1"/>
              </a:solidFill>
            </a:endParaRPr>
          </a:p>
          <a:p>
            <a:pPr marL="285750" indent="-285750" algn="l">
              <a:lnSpc>
                <a:spcPct val="160000"/>
              </a:lnSpc>
              <a:buFont typeface="Wingdings" panose="05000000000000000000" pitchFamily="2" charset="2"/>
              <a:buChar char="Ø"/>
            </a:pPr>
            <a:endParaRPr lang="en-US" sz="1800" b="1" dirty="0">
              <a:solidFill>
                <a:schemeClr val="tx1"/>
              </a:solidFill>
            </a:endParaRPr>
          </a:p>
          <a:p>
            <a:pPr marL="285750" indent="-285750" algn="l">
              <a:lnSpc>
                <a:spcPct val="160000"/>
              </a:lnSpc>
              <a:buFont typeface="Wingdings" panose="05000000000000000000" pitchFamily="2" charset="2"/>
              <a:buChar char="Ø"/>
            </a:pPr>
            <a:r>
              <a:rPr lang="en-US" sz="1800" b="1" dirty="0">
                <a:solidFill>
                  <a:schemeClr val="tx1"/>
                </a:solidFill>
              </a:rPr>
              <a:t>2o</a:t>
            </a:r>
            <a:r>
              <a:rPr lang="el-GR" sz="1800" b="1" dirty="0">
                <a:solidFill>
                  <a:schemeClr val="tx1"/>
                </a:solidFill>
              </a:rPr>
              <a:t>ν Το ποσό που σας δίνεται ανά ημέρα ανάλογα τη ζώνη της χώρας που μετακινείστε </a:t>
            </a:r>
          </a:p>
          <a:p>
            <a:pPr marL="285750" indent="-285750" algn="l">
              <a:lnSpc>
                <a:spcPct val="160000"/>
              </a:lnSpc>
              <a:buFont typeface="Wingdings" panose="05000000000000000000" pitchFamily="2" charset="2"/>
              <a:buChar char="Ø"/>
            </a:pPr>
            <a:r>
              <a:rPr lang="el-GR" sz="1800" b="1" dirty="0">
                <a:solidFill>
                  <a:schemeClr val="tx1"/>
                </a:solidFill>
              </a:rPr>
              <a:t> Το πρόγραμμα δεν αποζημιώνει ξεχωριστά διαμονή , διατροφή ή άλλα έξοδα άλλα δίνει </a:t>
            </a:r>
            <a:r>
              <a:rPr lang="el-GR" sz="1800" b="1" dirty="0" err="1">
                <a:solidFill>
                  <a:schemeClr val="tx1"/>
                </a:solidFill>
              </a:rPr>
              <a:t>εφ</a:t>
            </a:r>
            <a:r>
              <a:rPr lang="el-GR" sz="1800" b="1" dirty="0">
                <a:solidFill>
                  <a:schemeClr val="tx1"/>
                </a:solidFill>
              </a:rPr>
              <a:t> άπαξ ένα πόσο ως ημερήσια αποζημίωση σύμφωνα με τον πίνακα της ζώνης χωρών προορισμού.</a:t>
            </a:r>
          </a:p>
          <a:p>
            <a:pPr algn="l">
              <a:lnSpc>
                <a:spcPct val="160000"/>
              </a:lnSpc>
            </a:pPr>
            <a:endParaRPr lang="el-GR" sz="1800" b="1" dirty="0">
              <a:solidFill>
                <a:schemeClr val="tx1"/>
              </a:solidFill>
            </a:endParaRPr>
          </a:p>
          <a:p>
            <a:pPr>
              <a:lnSpc>
                <a:spcPct val="160000"/>
              </a:lnSpc>
            </a:pPr>
            <a:r>
              <a:rPr lang="el-GR" sz="1800" b="1" dirty="0">
                <a:solidFill>
                  <a:schemeClr val="tx1"/>
                </a:solidFill>
              </a:rPr>
              <a:t>Οι διαδικασίες απαιτούν τα πλήρη παραστατικά  ΜΟΝΟ ΓΙΑ ΤΗΝ ΕΠΙΒΕΒΑΙ</a:t>
            </a:r>
            <a:r>
              <a:rPr lang="el-GR" sz="1800" dirty="0">
                <a:solidFill>
                  <a:schemeClr val="tx1"/>
                </a:solidFill>
              </a:rPr>
              <a:t>ΩΣΗ των ενεργειών που πραγματοποιήσατε </a:t>
            </a:r>
          </a:p>
          <a:p>
            <a:pPr algn="l">
              <a:lnSpc>
                <a:spcPct val="160000"/>
              </a:lnSpc>
            </a:pPr>
            <a:r>
              <a:rPr lang="el-GR" sz="1800" dirty="0"/>
              <a:t>    </a:t>
            </a:r>
          </a:p>
        </p:txBody>
      </p:sp>
      <p:graphicFrame>
        <p:nvGraphicFramePr>
          <p:cNvPr id="6" name="Object 5">
            <a:extLst>
              <a:ext uri="{FF2B5EF4-FFF2-40B4-BE49-F238E27FC236}">
                <a16:creationId xmlns:a16="http://schemas.microsoft.com/office/drawing/2014/main" id="{947017B2-1686-AF18-A203-748DD5E64C3C}"/>
              </a:ext>
            </a:extLst>
          </p:cNvPr>
          <p:cNvGraphicFramePr>
            <a:graphicFrameLocks noChangeAspect="1"/>
          </p:cNvGraphicFramePr>
          <p:nvPr>
            <p:extLst>
              <p:ext uri="{D42A27DB-BD31-4B8C-83A1-F6EECF244321}">
                <p14:modId xmlns:p14="http://schemas.microsoft.com/office/powerpoint/2010/main" val="1099314390"/>
              </p:ext>
            </p:extLst>
          </p:nvPr>
        </p:nvGraphicFramePr>
        <p:xfrm>
          <a:off x="1584325" y="6065838"/>
          <a:ext cx="3951288" cy="498475"/>
        </p:xfrm>
        <a:graphic>
          <a:graphicData uri="http://schemas.openxmlformats.org/presentationml/2006/ole">
            <mc:AlternateContent xmlns:mc="http://schemas.openxmlformats.org/markup-compatibility/2006">
              <mc:Choice xmlns:v="urn:schemas-microsoft-com:vml" Requires="v">
                <p:oleObj name="Packager Shell Object" showAsIcon="1" r:id="rId4" imgW="3952080" imgH="497880" progId="Package">
                  <p:embed/>
                </p:oleObj>
              </mc:Choice>
              <mc:Fallback>
                <p:oleObj name="Packager Shell Object" showAsIcon="1" r:id="rId4" imgW="3952080" imgH="497880" progId="Package">
                  <p:embed/>
                  <p:pic>
                    <p:nvPicPr>
                      <p:cNvPr id="6" name="Object 5">
                        <a:extLst>
                          <a:ext uri="{FF2B5EF4-FFF2-40B4-BE49-F238E27FC236}">
                            <a16:creationId xmlns:a16="http://schemas.microsoft.com/office/drawing/2014/main" id="{947017B2-1686-AF18-A203-748DD5E64C3C}"/>
                          </a:ext>
                        </a:extLst>
                      </p:cNvPr>
                      <p:cNvPicPr/>
                      <p:nvPr/>
                    </p:nvPicPr>
                    <p:blipFill>
                      <a:blip r:embed="rId5"/>
                      <a:stretch>
                        <a:fillRect/>
                      </a:stretch>
                    </p:blipFill>
                    <p:spPr>
                      <a:xfrm>
                        <a:off x="1584325" y="6065838"/>
                        <a:ext cx="3951288" cy="498475"/>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0A186A98-09E5-739F-F520-6EA272C1E34C}"/>
              </a:ext>
            </a:extLst>
          </p:cNvPr>
          <p:cNvSpPr txBox="1"/>
          <p:nvPr/>
        </p:nvSpPr>
        <p:spPr>
          <a:xfrm>
            <a:off x="648349" y="6186758"/>
            <a:ext cx="1027845" cy="384721"/>
          </a:xfrm>
          <a:prstGeom prst="rect">
            <a:avLst/>
          </a:prstGeom>
          <a:noFill/>
        </p:spPr>
        <p:txBody>
          <a:bodyPr wrap="none" rtlCol="0">
            <a:spAutoFit/>
          </a:bodyPr>
          <a:lstStyle/>
          <a:p>
            <a:r>
              <a:rPr lang="el-GR" sz="1900" u="sng" dirty="0">
                <a:solidFill>
                  <a:srgbClr val="FF0000"/>
                </a:solidFill>
                <a:latin typeface="Cambria" panose="02040503050406030204" pitchFamily="18" charset="0"/>
                <a:ea typeface="Cambria" panose="02040503050406030204" pitchFamily="18" charset="0"/>
                <a:cs typeface="+mj-cs"/>
              </a:rPr>
              <a:t>Οδηγός:</a:t>
            </a:r>
          </a:p>
        </p:txBody>
      </p:sp>
      <p:sp>
        <p:nvSpPr>
          <p:cNvPr id="8" name="Ορθογώνιο 7">
            <a:extLst>
              <a:ext uri="{FF2B5EF4-FFF2-40B4-BE49-F238E27FC236}">
                <a16:creationId xmlns:a16="http://schemas.microsoft.com/office/drawing/2014/main" id="{FE7348FC-2EB1-852D-8E14-C74567545B75}"/>
              </a:ext>
            </a:extLst>
          </p:cNvPr>
          <p:cNvSpPr/>
          <p:nvPr/>
        </p:nvSpPr>
        <p:spPr>
          <a:xfrm>
            <a:off x="2949562" y="5526518"/>
            <a:ext cx="6221338" cy="28462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13892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65F24-541F-AACD-AD46-9C43E75573FA}"/>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35E2C322-91EC-D880-0375-D0C07D47077D}"/>
              </a:ext>
            </a:extLst>
          </p:cNvPr>
          <p:cNvSpPr>
            <a:spLocks noGrp="1"/>
          </p:cNvSpPr>
          <p:nvPr>
            <p:ph type="ctrTitle"/>
          </p:nvPr>
        </p:nvSpPr>
        <p:spPr>
          <a:xfrm>
            <a:off x="868279" y="1409628"/>
            <a:ext cx="10455442" cy="595750"/>
          </a:xfrm>
        </p:spPr>
        <p:txBody>
          <a:bodyPr>
            <a:normAutofit fontScale="90000"/>
          </a:bodyPr>
          <a:lstStyle/>
          <a:p>
            <a:r>
              <a:rPr lang="el-GR" sz="4000" dirty="0">
                <a:solidFill>
                  <a:schemeClr val="accent1">
                    <a:lumMod val="75000"/>
                  </a:schemeClr>
                </a:solidFill>
                <a:latin typeface="Cambria" panose="02040503050406030204" pitchFamily="18" charset="0"/>
                <a:ea typeface="Cambria" panose="02040503050406030204" pitchFamily="18" charset="0"/>
              </a:rPr>
              <a:t>6.β Παραστατικά μετακίνησης</a:t>
            </a:r>
            <a:endParaRPr lang="en-US" sz="4000" dirty="0">
              <a:solidFill>
                <a:schemeClr val="accent1">
                  <a:lumMod val="75000"/>
                </a:schemeClr>
              </a:solidFill>
              <a:latin typeface="Cambria" panose="02040503050406030204" pitchFamily="18" charset="0"/>
              <a:ea typeface="Cambria" panose="02040503050406030204" pitchFamily="18" charset="0"/>
            </a:endParaRPr>
          </a:p>
        </p:txBody>
      </p:sp>
      <p:pic>
        <p:nvPicPr>
          <p:cNvPr id="4" name="Picture 3" descr="Blue text on a black background&#10;&#10;Description automatically generated">
            <a:extLst>
              <a:ext uri="{FF2B5EF4-FFF2-40B4-BE49-F238E27FC236}">
                <a16:creationId xmlns:a16="http://schemas.microsoft.com/office/drawing/2014/main" id="{ACD33B42-CA89-B5DB-BC59-2EB90441DA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25" y="386961"/>
            <a:ext cx="3075202" cy="870339"/>
          </a:xfrm>
          <a:prstGeom prst="rect">
            <a:avLst/>
          </a:prstGeom>
        </p:spPr>
      </p:pic>
      <p:sp>
        <p:nvSpPr>
          <p:cNvPr id="3" name="Τίτλος 1">
            <a:extLst>
              <a:ext uri="{FF2B5EF4-FFF2-40B4-BE49-F238E27FC236}">
                <a16:creationId xmlns:a16="http://schemas.microsoft.com/office/drawing/2014/main" id="{8D5E89B2-7B39-59E4-D5FF-B76E31DC0C94}"/>
              </a:ext>
            </a:extLst>
          </p:cNvPr>
          <p:cNvSpPr txBox="1">
            <a:spLocks/>
          </p:cNvSpPr>
          <p:nvPr/>
        </p:nvSpPr>
        <p:spPr>
          <a:xfrm>
            <a:off x="796744" y="3267482"/>
            <a:ext cx="10526977" cy="188301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200" dirty="0">
              <a:solidFill>
                <a:schemeClr val="accent1">
                  <a:lumMod val="75000"/>
                </a:schemeClr>
              </a:solidFill>
              <a:latin typeface="Cambria" panose="02040503050406030204" pitchFamily="18" charset="0"/>
              <a:ea typeface="Cambria" panose="02040503050406030204" pitchFamily="18" charset="0"/>
            </a:endParaRPr>
          </a:p>
        </p:txBody>
      </p:sp>
      <p:sp>
        <p:nvSpPr>
          <p:cNvPr id="6" name="Τίτλος 1">
            <a:extLst>
              <a:ext uri="{FF2B5EF4-FFF2-40B4-BE49-F238E27FC236}">
                <a16:creationId xmlns:a16="http://schemas.microsoft.com/office/drawing/2014/main" id="{3719F088-A78B-0950-5AD0-2180963F8902}"/>
              </a:ext>
            </a:extLst>
          </p:cNvPr>
          <p:cNvSpPr txBox="1">
            <a:spLocks/>
          </p:cNvSpPr>
          <p:nvPr/>
        </p:nvSpPr>
        <p:spPr>
          <a:xfrm>
            <a:off x="868279" y="2157707"/>
            <a:ext cx="10526977" cy="2906000"/>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l-GR" sz="2800" dirty="0">
                <a:solidFill>
                  <a:schemeClr val="accent1">
                    <a:lumMod val="75000"/>
                  </a:schemeClr>
                </a:solidFill>
                <a:latin typeface="Cambria" panose="02040503050406030204" pitchFamily="18" charset="0"/>
                <a:ea typeface="Cambria" panose="02040503050406030204" pitchFamily="18" charset="0"/>
              </a:rPr>
              <a:t>Προσκόμιση των εισιτηρίων της συνολικής μετακίνησης από τη έδρα σας Θεσσαλονίκη/Θέρμη/Σέρρες  μέχρι τον τελικό προορισμό και επιστροφή:</a:t>
            </a:r>
            <a:endParaRPr lang="en-US" sz="2800" dirty="0">
              <a:solidFill>
                <a:schemeClr val="accent1">
                  <a:lumMod val="75000"/>
                </a:schemeClr>
              </a:solidFill>
              <a:latin typeface="Cambria" panose="02040503050406030204" pitchFamily="18" charset="0"/>
              <a:ea typeface="Cambria" panose="02040503050406030204" pitchFamily="18" charset="0"/>
            </a:endParaRPr>
          </a:p>
          <a:p>
            <a:endParaRPr lang="el-GR" sz="2800" dirty="0">
              <a:solidFill>
                <a:schemeClr val="accent1">
                  <a:lumMod val="75000"/>
                </a:schemeClr>
              </a:solidFill>
              <a:latin typeface="Cambria" panose="02040503050406030204" pitchFamily="18" charset="0"/>
              <a:ea typeface="Cambria" panose="02040503050406030204" pitchFamily="18" charset="0"/>
            </a:endParaRPr>
          </a:p>
          <a:p>
            <a:pPr marL="457200" indent="-457200" algn="l">
              <a:buFont typeface="Arial" panose="020B0604020202020204" pitchFamily="34" charset="0"/>
              <a:buChar char="•"/>
            </a:pPr>
            <a:r>
              <a:rPr lang="el-GR" sz="2800" dirty="0">
                <a:solidFill>
                  <a:schemeClr val="accent1">
                    <a:lumMod val="75000"/>
                  </a:schemeClr>
                </a:solidFill>
                <a:latin typeface="Cambria" panose="02040503050406030204" pitchFamily="18" charset="0"/>
                <a:ea typeface="Cambria" panose="02040503050406030204" pitchFamily="18" charset="0"/>
              </a:rPr>
              <a:t>Προσκομίζεται την απόδειξη ηλεκτρονικού εισιτηρίου (</a:t>
            </a:r>
            <a:r>
              <a:rPr lang="en-US" sz="2800" dirty="0" err="1">
                <a:solidFill>
                  <a:schemeClr val="accent1">
                    <a:lumMod val="75000"/>
                  </a:schemeClr>
                </a:solidFill>
                <a:latin typeface="Cambria" panose="02040503050406030204" pitchFamily="18" charset="0"/>
                <a:ea typeface="Cambria" panose="02040503050406030204" pitchFamily="18" charset="0"/>
              </a:rPr>
              <a:t>etix</a:t>
            </a:r>
            <a:r>
              <a:rPr lang="en-US" sz="2800" dirty="0">
                <a:solidFill>
                  <a:schemeClr val="accent1">
                    <a:lumMod val="75000"/>
                  </a:schemeClr>
                </a:solidFill>
                <a:latin typeface="Cambria" panose="02040503050406030204" pitchFamily="18" charset="0"/>
                <a:ea typeface="Cambria" panose="02040503050406030204" pitchFamily="18" charset="0"/>
              </a:rPr>
              <a:t>) </a:t>
            </a:r>
            <a:r>
              <a:rPr lang="el-GR" sz="2800" dirty="0">
                <a:solidFill>
                  <a:schemeClr val="accent1">
                    <a:lumMod val="75000"/>
                  </a:schemeClr>
                </a:solidFill>
                <a:latin typeface="Cambria" panose="02040503050406030204" pitchFamily="18" charset="0"/>
                <a:ea typeface="Cambria" panose="02040503050406030204" pitchFamily="18" charset="0"/>
              </a:rPr>
              <a:t> και το αποδεικτικό της χρέωσης  του λογαριασμού ή της κάρτας. </a:t>
            </a:r>
          </a:p>
          <a:p>
            <a:pPr marL="457200" indent="-457200" algn="l">
              <a:buFont typeface="Arial" panose="020B0604020202020204" pitchFamily="34" charset="0"/>
              <a:buChar char="•"/>
            </a:pPr>
            <a:endParaRPr lang="el-GR" sz="2800" dirty="0">
              <a:solidFill>
                <a:schemeClr val="accent1">
                  <a:lumMod val="75000"/>
                </a:schemeClr>
              </a:solidFill>
              <a:latin typeface="Cambria" panose="02040503050406030204" pitchFamily="18" charset="0"/>
              <a:ea typeface="Cambria" panose="02040503050406030204" pitchFamily="18" charset="0"/>
            </a:endParaRPr>
          </a:p>
          <a:p>
            <a:r>
              <a:rPr lang="el-GR" sz="2000" u="sng" dirty="0">
                <a:solidFill>
                  <a:schemeClr val="accent1">
                    <a:lumMod val="75000"/>
                  </a:schemeClr>
                </a:solidFill>
                <a:latin typeface="Cambria" panose="02040503050406030204" pitchFamily="18" charset="0"/>
                <a:ea typeface="Cambria" panose="02040503050406030204" pitchFamily="18" charset="0"/>
              </a:rPr>
              <a:t>Αναφορικά με τα αεροπορικά εισιτήρια προσκομίζεται το Ηλεκτρονικό Εισιτήριο (Ε</a:t>
            </a:r>
            <a:r>
              <a:rPr lang="en-US" sz="2000" u="sng" dirty="0">
                <a:solidFill>
                  <a:schemeClr val="accent1">
                    <a:lumMod val="75000"/>
                  </a:schemeClr>
                </a:solidFill>
                <a:latin typeface="Cambria" panose="02040503050406030204" pitchFamily="18" charset="0"/>
                <a:ea typeface="Cambria" panose="02040503050406030204" pitchFamily="18" charset="0"/>
              </a:rPr>
              <a:t>TIX</a:t>
            </a:r>
            <a:r>
              <a:rPr lang="el-GR" sz="2000" u="sng" dirty="0">
                <a:solidFill>
                  <a:schemeClr val="accent1">
                    <a:lumMod val="75000"/>
                  </a:schemeClr>
                </a:solidFill>
                <a:latin typeface="Cambria" panose="02040503050406030204" pitchFamily="18" charset="0"/>
                <a:ea typeface="Cambria" panose="02040503050406030204" pitchFamily="18" charset="0"/>
              </a:rPr>
              <a:t>) και τα </a:t>
            </a:r>
            <a:r>
              <a:rPr lang="en-US" sz="2000" u="sng" dirty="0">
                <a:solidFill>
                  <a:schemeClr val="accent1">
                    <a:lumMod val="75000"/>
                  </a:schemeClr>
                </a:solidFill>
                <a:latin typeface="Cambria" panose="02040503050406030204" pitchFamily="18" charset="0"/>
                <a:ea typeface="Cambria" panose="02040503050406030204" pitchFamily="18" charset="0"/>
              </a:rPr>
              <a:t>boarding passes.</a:t>
            </a:r>
            <a:r>
              <a:rPr lang="el-GR" sz="2000" u="sng" dirty="0">
                <a:solidFill>
                  <a:schemeClr val="accent1">
                    <a:lumMod val="75000"/>
                  </a:schemeClr>
                </a:solidFill>
                <a:latin typeface="Cambria" panose="02040503050406030204" pitchFamily="18" charset="0"/>
                <a:ea typeface="Cambria" panose="02040503050406030204" pitchFamily="18" charset="0"/>
              </a:rPr>
              <a:t> (αν οι κάρτες επιβίβασης δεν είναι ηλεκτρονικές αλλά εκτυπώνονται στο αεροδρόμιο θα πρέπει να </a:t>
            </a:r>
            <a:r>
              <a:rPr lang="el-GR" sz="2000" u="sng" dirty="0" err="1">
                <a:solidFill>
                  <a:schemeClr val="accent1">
                    <a:lumMod val="75000"/>
                  </a:schemeClr>
                </a:solidFill>
                <a:latin typeface="Cambria" panose="02040503050406030204" pitchFamily="18" charset="0"/>
                <a:ea typeface="Cambria" panose="02040503050406030204" pitchFamily="18" charset="0"/>
              </a:rPr>
              <a:t>αποσταλλούν</a:t>
            </a:r>
            <a:r>
              <a:rPr lang="el-GR" sz="2000" u="sng" dirty="0">
                <a:solidFill>
                  <a:schemeClr val="accent1">
                    <a:lumMod val="75000"/>
                  </a:schemeClr>
                </a:solidFill>
                <a:latin typeface="Cambria" panose="02040503050406030204" pitchFamily="18" charset="0"/>
                <a:ea typeface="Cambria" panose="02040503050406030204" pitchFamily="18" charset="0"/>
              </a:rPr>
              <a:t> σε </a:t>
            </a:r>
            <a:r>
              <a:rPr lang="en-US" sz="2000" u="sng" dirty="0">
                <a:solidFill>
                  <a:schemeClr val="accent1">
                    <a:lumMod val="75000"/>
                  </a:schemeClr>
                </a:solidFill>
                <a:latin typeface="Cambria" panose="02040503050406030204" pitchFamily="18" charset="0"/>
                <a:ea typeface="Cambria" panose="02040503050406030204" pitchFamily="18" charset="0"/>
              </a:rPr>
              <a:t>pdf</a:t>
            </a:r>
            <a:r>
              <a:rPr lang="el-GR" sz="2000" u="sng" dirty="0">
                <a:solidFill>
                  <a:schemeClr val="accent1">
                    <a:lumMod val="75000"/>
                  </a:schemeClr>
                </a:solidFill>
                <a:latin typeface="Cambria" panose="02040503050406030204" pitchFamily="18" charset="0"/>
                <a:ea typeface="Cambria" panose="02040503050406030204" pitchFamily="18" charset="0"/>
              </a:rPr>
              <a:t> </a:t>
            </a:r>
            <a:r>
              <a:rPr lang="el-GR" sz="2000" u="sng" dirty="0" err="1">
                <a:solidFill>
                  <a:schemeClr val="accent1">
                    <a:lumMod val="75000"/>
                  </a:schemeClr>
                </a:solidFill>
                <a:latin typeface="Cambria" panose="02040503050406030204" pitchFamily="18" charset="0"/>
                <a:ea typeface="Cambria" panose="02040503050406030204" pitchFamily="18" charset="0"/>
              </a:rPr>
              <a:t>σκαναρισμένες</a:t>
            </a:r>
            <a:r>
              <a:rPr lang="el-GR" sz="2000" u="sng" dirty="0">
                <a:solidFill>
                  <a:schemeClr val="accent1">
                    <a:lumMod val="75000"/>
                  </a:schemeClr>
                </a:solidFill>
                <a:latin typeface="Cambria" panose="02040503050406030204" pitchFamily="18" charset="0"/>
                <a:ea typeface="Cambria" panose="02040503050406030204" pitchFamily="18" charset="0"/>
              </a:rPr>
              <a:t> και κατατεθούν στο Γραφείο Διεθνών και Ευρωπαϊκών ΄Προγραμμάτων σε φυσική μορφή.)</a:t>
            </a:r>
          </a:p>
          <a:p>
            <a:endParaRPr lang="el-GR" sz="2800" i="1" dirty="0">
              <a:solidFill>
                <a:schemeClr val="accent1">
                  <a:lumMod val="75000"/>
                </a:schemeClr>
              </a:solidFill>
              <a:latin typeface="Cambria" panose="02040503050406030204" pitchFamily="18" charset="0"/>
              <a:ea typeface="Cambria" panose="02040503050406030204" pitchFamily="18" charset="0"/>
            </a:endParaRPr>
          </a:p>
          <a:p>
            <a:r>
              <a:rPr lang="el-GR" sz="2000" i="1" dirty="0">
                <a:solidFill>
                  <a:schemeClr val="accent1">
                    <a:lumMod val="75000"/>
                  </a:schemeClr>
                </a:solidFill>
                <a:latin typeface="Cambria" panose="02040503050406030204" pitchFamily="18" charset="0"/>
                <a:ea typeface="Cambria" panose="02040503050406030204" pitchFamily="18" charset="0"/>
              </a:rPr>
              <a:t>Συνίσταται η αγορά των αεροπορικών εισιτηρίων να πραγματοποιείται μέσω των επίσημων ιστοσελίδων των αεροπορικών εταιριών</a:t>
            </a:r>
          </a:p>
        </p:txBody>
      </p:sp>
      <p:sp>
        <p:nvSpPr>
          <p:cNvPr id="5" name="TextBox 4">
            <a:extLst>
              <a:ext uri="{FF2B5EF4-FFF2-40B4-BE49-F238E27FC236}">
                <a16:creationId xmlns:a16="http://schemas.microsoft.com/office/drawing/2014/main" id="{998D086E-9287-FEFD-F599-8635A2B1F297}"/>
              </a:ext>
            </a:extLst>
          </p:cNvPr>
          <p:cNvSpPr txBox="1"/>
          <p:nvPr/>
        </p:nvSpPr>
        <p:spPr>
          <a:xfrm>
            <a:off x="497343" y="5489820"/>
            <a:ext cx="1783180" cy="384721"/>
          </a:xfrm>
          <a:prstGeom prst="rect">
            <a:avLst/>
          </a:prstGeom>
          <a:noFill/>
        </p:spPr>
        <p:txBody>
          <a:bodyPr wrap="none" rtlCol="0">
            <a:spAutoFit/>
          </a:bodyPr>
          <a:lstStyle/>
          <a:p>
            <a:r>
              <a:rPr lang="el-GR" sz="1900" u="sng" dirty="0">
                <a:solidFill>
                  <a:srgbClr val="FF0000"/>
                </a:solidFill>
                <a:latin typeface="Cambria" panose="02040503050406030204" pitchFamily="18" charset="0"/>
                <a:ea typeface="Cambria" panose="02040503050406030204" pitchFamily="18" charset="0"/>
                <a:cs typeface="+mj-cs"/>
              </a:rPr>
              <a:t>Παραδείγματα:</a:t>
            </a:r>
          </a:p>
        </p:txBody>
      </p:sp>
      <p:graphicFrame>
        <p:nvGraphicFramePr>
          <p:cNvPr id="10" name="Object 9">
            <a:extLst>
              <a:ext uri="{FF2B5EF4-FFF2-40B4-BE49-F238E27FC236}">
                <a16:creationId xmlns:a16="http://schemas.microsoft.com/office/drawing/2014/main" id="{548969E7-99E5-C1E4-F786-8CADBE1BD1F1}"/>
              </a:ext>
            </a:extLst>
          </p:cNvPr>
          <p:cNvGraphicFramePr>
            <a:graphicFrameLocks noChangeAspect="1"/>
          </p:cNvGraphicFramePr>
          <p:nvPr>
            <p:extLst>
              <p:ext uri="{D42A27DB-BD31-4B8C-83A1-F6EECF244321}">
                <p14:modId xmlns:p14="http://schemas.microsoft.com/office/powerpoint/2010/main" val="1082595436"/>
              </p:ext>
            </p:extLst>
          </p:nvPr>
        </p:nvGraphicFramePr>
        <p:xfrm>
          <a:off x="2249488" y="5424488"/>
          <a:ext cx="1749425" cy="533400"/>
        </p:xfrm>
        <a:graphic>
          <a:graphicData uri="http://schemas.openxmlformats.org/presentationml/2006/ole">
            <mc:AlternateContent xmlns:mc="http://schemas.openxmlformats.org/markup-compatibility/2006">
              <mc:Choice xmlns:v="urn:schemas-microsoft-com:vml" Requires="v">
                <p:oleObj name="Packager Shell Object" showAsIcon="1" r:id="rId3" imgW="1748880" imgH="532800" progId="Package">
                  <p:embed/>
                </p:oleObj>
              </mc:Choice>
              <mc:Fallback>
                <p:oleObj name="Packager Shell Object" showAsIcon="1" r:id="rId3" imgW="1748880" imgH="532800" progId="Package">
                  <p:embed/>
                  <p:pic>
                    <p:nvPicPr>
                      <p:cNvPr id="10" name="Object 9">
                        <a:extLst>
                          <a:ext uri="{FF2B5EF4-FFF2-40B4-BE49-F238E27FC236}">
                            <a16:creationId xmlns:a16="http://schemas.microsoft.com/office/drawing/2014/main" id="{548969E7-99E5-C1E4-F786-8CADBE1BD1F1}"/>
                          </a:ext>
                        </a:extLst>
                      </p:cNvPr>
                      <p:cNvPicPr/>
                      <p:nvPr/>
                    </p:nvPicPr>
                    <p:blipFill>
                      <a:blip r:embed="rId4"/>
                      <a:stretch>
                        <a:fillRect/>
                      </a:stretch>
                    </p:blipFill>
                    <p:spPr>
                      <a:xfrm>
                        <a:off x="2249488" y="5424488"/>
                        <a:ext cx="1749425" cy="53340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EE7E5F68-A95D-5E0B-BBC4-9E2CACD0B727}"/>
              </a:ext>
            </a:extLst>
          </p:cNvPr>
          <p:cNvGraphicFramePr>
            <a:graphicFrameLocks noChangeAspect="1"/>
          </p:cNvGraphicFramePr>
          <p:nvPr>
            <p:extLst>
              <p:ext uri="{D42A27DB-BD31-4B8C-83A1-F6EECF244321}">
                <p14:modId xmlns:p14="http://schemas.microsoft.com/office/powerpoint/2010/main" val="396843750"/>
              </p:ext>
            </p:extLst>
          </p:nvPr>
        </p:nvGraphicFramePr>
        <p:xfrm>
          <a:off x="3946525" y="5448300"/>
          <a:ext cx="1185863" cy="533400"/>
        </p:xfrm>
        <a:graphic>
          <a:graphicData uri="http://schemas.openxmlformats.org/presentationml/2006/ole">
            <mc:AlternateContent xmlns:mc="http://schemas.openxmlformats.org/markup-compatibility/2006">
              <mc:Choice xmlns:v="urn:schemas-microsoft-com:vml" Requires="v">
                <p:oleObj name="Packager Shell Object" showAsIcon="1" r:id="rId5" imgW="1185840" imgH="532800" progId="Package">
                  <p:embed/>
                </p:oleObj>
              </mc:Choice>
              <mc:Fallback>
                <p:oleObj name="Packager Shell Object" showAsIcon="1" r:id="rId5" imgW="1185840" imgH="532800" progId="Package">
                  <p:embed/>
                  <p:pic>
                    <p:nvPicPr>
                      <p:cNvPr id="11" name="Object 10">
                        <a:extLst>
                          <a:ext uri="{FF2B5EF4-FFF2-40B4-BE49-F238E27FC236}">
                            <a16:creationId xmlns:a16="http://schemas.microsoft.com/office/drawing/2014/main" id="{EE7E5F68-A95D-5E0B-BBC4-9E2CACD0B727}"/>
                          </a:ext>
                        </a:extLst>
                      </p:cNvPr>
                      <p:cNvPicPr/>
                      <p:nvPr/>
                    </p:nvPicPr>
                    <p:blipFill>
                      <a:blip r:embed="rId6"/>
                      <a:stretch>
                        <a:fillRect/>
                      </a:stretch>
                    </p:blipFill>
                    <p:spPr>
                      <a:xfrm>
                        <a:off x="3946525" y="5448300"/>
                        <a:ext cx="1185863" cy="53340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E2E52E04-5F85-FB49-EA06-BA44CBBC3B26}"/>
              </a:ext>
            </a:extLst>
          </p:cNvPr>
          <p:cNvGraphicFramePr>
            <a:graphicFrameLocks noChangeAspect="1"/>
          </p:cNvGraphicFramePr>
          <p:nvPr>
            <p:extLst>
              <p:ext uri="{D42A27DB-BD31-4B8C-83A1-F6EECF244321}">
                <p14:modId xmlns:p14="http://schemas.microsoft.com/office/powerpoint/2010/main" val="3365495708"/>
              </p:ext>
            </p:extLst>
          </p:nvPr>
        </p:nvGraphicFramePr>
        <p:xfrm>
          <a:off x="5319713" y="6042025"/>
          <a:ext cx="1501775" cy="533400"/>
        </p:xfrm>
        <a:graphic>
          <a:graphicData uri="http://schemas.openxmlformats.org/presentationml/2006/ole">
            <mc:AlternateContent xmlns:mc="http://schemas.openxmlformats.org/markup-compatibility/2006">
              <mc:Choice xmlns:v="urn:schemas-microsoft-com:vml" Requires="v">
                <p:oleObj name="Αντικείμενο κελύφους συσκευασίας" showAsIcon="1" r:id="rId7" imgW="1501920" imgH="532800" progId="Package">
                  <p:embed/>
                </p:oleObj>
              </mc:Choice>
              <mc:Fallback>
                <p:oleObj name="Αντικείμενο κελύφους συσκευασίας" showAsIcon="1" r:id="rId7" imgW="1501920" imgH="532800" progId="Package">
                  <p:embed/>
                  <p:pic>
                    <p:nvPicPr>
                      <p:cNvPr id="12" name="Object 11">
                        <a:extLst>
                          <a:ext uri="{FF2B5EF4-FFF2-40B4-BE49-F238E27FC236}">
                            <a16:creationId xmlns:a16="http://schemas.microsoft.com/office/drawing/2014/main" id="{E2E52E04-5F85-FB49-EA06-BA44CBBC3B26}"/>
                          </a:ext>
                        </a:extLst>
                      </p:cNvPr>
                      <p:cNvPicPr/>
                      <p:nvPr/>
                    </p:nvPicPr>
                    <p:blipFill>
                      <a:blip r:embed="rId8"/>
                      <a:stretch>
                        <a:fillRect/>
                      </a:stretch>
                    </p:blipFill>
                    <p:spPr>
                      <a:xfrm>
                        <a:off x="5319713" y="6042025"/>
                        <a:ext cx="1501775" cy="533400"/>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766F375A-079F-4E1D-7F11-00665B226CF5}"/>
              </a:ext>
            </a:extLst>
          </p:cNvPr>
          <p:cNvGraphicFramePr>
            <a:graphicFrameLocks noChangeAspect="1"/>
          </p:cNvGraphicFramePr>
          <p:nvPr>
            <p:extLst>
              <p:ext uri="{D42A27DB-BD31-4B8C-83A1-F6EECF244321}">
                <p14:modId xmlns:p14="http://schemas.microsoft.com/office/powerpoint/2010/main" val="3956582780"/>
              </p:ext>
            </p:extLst>
          </p:nvPr>
        </p:nvGraphicFramePr>
        <p:xfrm>
          <a:off x="5060950" y="5472113"/>
          <a:ext cx="2727325" cy="533400"/>
        </p:xfrm>
        <a:graphic>
          <a:graphicData uri="http://schemas.openxmlformats.org/presentationml/2006/ole">
            <mc:AlternateContent xmlns:mc="http://schemas.openxmlformats.org/markup-compatibility/2006">
              <mc:Choice xmlns:v="urn:schemas-microsoft-com:vml" Requires="v">
                <p:oleObj name="Αντικείμενο κελύφους συσκευασίας" showAsIcon="1" r:id="rId9" imgW="2727360" imgH="532800" progId="Package">
                  <p:embed/>
                </p:oleObj>
              </mc:Choice>
              <mc:Fallback>
                <p:oleObj name="Αντικείμενο κελύφους συσκευασίας" showAsIcon="1" r:id="rId9" imgW="2727360" imgH="532800" progId="Package">
                  <p:embed/>
                  <p:pic>
                    <p:nvPicPr>
                      <p:cNvPr id="13" name="Object 12">
                        <a:extLst>
                          <a:ext uri="{FF2B5EF4-FFF2-40B4-BE49-F238E27FC236}">
                            <a16:creationId xmlns:a16="http://schemas.microsoft.com/office/drawing/2014/main" id="{766F375A-079F-4E1D-7F11-00665B226CF5}"/>
                          </a:ext>
                        </a:extLst>
                      </p:cNvPr>
                      <p:cNvPicPr/>
                      <p:nvPr/>
                    </p:nvPicPr>
                    <p:blipFill>
                      <a:blip r:embed="rId10"/>
                      <a:stretch>
                        <a:fillRect/>
                      </a:stretch>
                    </p:blipFill>
                    <p:spPr>
                      <a:xfrm>
                        <a:off x="5060950" y="5472113"/>
                        <a:ext cx="2727325" cy="53340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E992B908-A9A0-8B3F-B1E9-511E12168AE6}"/>
              </a:ext>
            </a:extLst>
          </p:cNvPr>
          <p:cNvGraphicFramePr>
            <a:graphicFrameLocks noChangeAspect="1"/>
          </p:cNvGraphicFramePr>
          <p:nvPr>
            <p:extLst>
              <p:ext uri="{D42A27DB-BD31-4B8C-83A1-F6EECF244321}">
                <p14:modId xmlns:p14="http://schemas.microsoft.com/office/powerpoint/2010/main" val="21711853"/>
              </p:ext>
            </p:extLst>
          </p:nvPr>
        </p:nvGraphicFramePr>
        <p:xfrm>
          <a:off x="2125663" y="6059488"/>
          <a:ext cx="3382962" cy="498475"/>
        </p:xfrm>
        <a:graphic>
          <a:graphicData uri="http://schemas.openxmlformats.org/presentationml/2006/ole">
            <mc:AlternateContent xmlns:mc="http://schemas.openxmlformats.org/markup-compatibility/2006">
              <mc:Choice xmlns:v="urn:schemas-microsoft-com:vml" Requires="v">
                <p:oleObj name="Packager Shell Object" showAsIcon="1" r:id="rId11" imgW="3383280" imgH="497880" progId="Package">
                  <p:embed/>
                </p:oleObj>
              </mc:Choice>
              <mc:Fallback>
                <p:oleObj name="Packager Shell Object" showAsIcon="1" r:id="rId11" imgW="3383280" imgH="497880" progId="Package">
                  <p:embed/>
                  <p:pic>
                    <p:nvPicPr>
                      <p:cNvPr id="14" name="Object 13">
                        <a:extLst>
                          <a:ext uri="{FF2B5EF4-FFF2-40B4-BE49-F238E27FC236}">
                            <a16:creationId xmlns:a16="http://schemas.microsoft.com/office/drawing/2014/main" id="{E992B908-A9A0-8B3F-B1E9-511E12168AE6}"/>
                          </a:ext>
                        </a:extLst>
                      </p:cNvPr>
                      <p:cNvPicPr/>
                      <p:nvPr/>
                    </p:nvPicPr>
                    <p:blipFill>
                      <a:blip r:embed="rId12"/>
                      <a:stretch>
                        <a:fillRect/>
                      </a:stretch>
                    </p:blipFill>
                    <p:spPr>
                      <a:xfrm>
                        <a:off x="2125663" y="6059488"/>
                        <a:ext cx="3382962" cy="498475"/>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BECD8AF3-D52C-0442-E6CB-360036CC5A5F}"/>
              </a:ext>
            </a:extLst>
          </p:cNvPr>
          <p:cNvGraphicFramePr>
            <a:graphicFrameLocks noChangeAspect="1"/>
          </p:cNvGraphicFramePr>
          <p:nvPr>
            <p:extLst>
              <p:ext uri="{D42A27DB-BD31-4B8C-83A1-F6EECF244321}">
                <p14:modId xmlns:p14="http://schemas.microsoft.com/office/powerpoint/2010/main" val="3798678986"/>
              </p:ext>
            </p:extLst>
          </p:nvPr>
        </p:nvGraphicFramePr>
        <p:xfrm>
          <a:off x="6602413" y="6042025"/>
          <a:ext cx="2401887" cy="533400"/>
        </p:xfrm>
        <a:graphic>
          <a:graphicData uri="http://schemas.openxmlformats.org/presentationml/2006/ole">
            <mc:AlternateContent xmlns:mc="http://schemas.openxmlformats.org/markup-compatibility/2006">
              <mc:Choice xmlns:v="urn:schemas-microsoft-com:vml" Requires="v">
                <p:oleObj name="Αντικείμενο κελύφους συσκευασίας" showAsIcon="1" r:id="rId13" imgW="2401200" imgH="532800" progId="Package">
                  <p:embed/>
                </p:oleObj>
              </mc:Choice>
              <mc:Fallback>
                <p:oleObj name="Αντικείμενο κελύφους συσκευασίας" showAsIcon="1" r:id="rId13" imgW="2401200" imgH="532800" progId="Package">
                  <p:embed/>
                  <p:pic>
                    <p:nvPicPr>
                      <p:cNvPr id="15" name="Object 14">
                        <a:extLst>
                          <a:ext uri="{FF2B5EF4-FFF2-40B4-BE49-F238E27FC236}">
                            <a16:creationId xmlns:a16="http://schemas.microsoft.com/office/drawing/2014/main" id="{BECD8AF3-D52C-0442-E6CB-360036CC5A5F}"/>
                          </a:ext>
                        </a:extLst>
                      </p:cNvPr>
                      <p:cNvPicPr/>
                      <p:nvPr/>
                    </p:nvPicPr>
                    <p:blipFill>
                      <a:blip r:embed="rId14"/>
                      <a:stretch>
                        <a:fillRect/>
                      </a:stretch>
                    </p:blipFill>
                    <p:spPr>
                      <a:xfrm>
                        <a:off x="6602413" y="6042025"/>
                        <a:ext cx="2401887" cy="533400"/>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ACA21E2D-97F6-C3D5-B38D-3D59571D0EB0}"/>
              </a:ext>
            </a:extLst>
          </p:cNvPr>
          <p:cNvGraphicFramePr>
            <a:graphicFrameLocks noChangeAspect="1"/>
          </p:cNvGraphicFramePr>
          <p:nvPr>
            <p:extLst>
              <p:ext uri="{D42A27DB-BD31-4B8C-83A1-F6EECF244321}">
                <p14:modId xmlns:p14="http://schemas.microsoft.com/office/powerpoint/2010/main" val="809741462"/>
              </p:ext>
            </p:extLst>
          </p:nvPr>
        </p:nvGraphicFramePr>
        <p:xfrm>
          <a:off x="7351713" y="5472113"/>
          <a:ext cx="3536950" cy="533400"/>
        </p:xfrm>
        <a:graphic>
          <a:graphicData uri="http://schemas.openxmlformats.org/presentationml/2006/ole">
            <mc:AlternateContent xmlns:mc="http://schemas.openxmlformats.org/markup-compatibility/2006">
              <mc:Choice xmlns:v="urn:schemas-microsoft-com:vml" Requires="v">
                <p:oleObj name="Αντικείμενο κελύφους συσκευασίας" showAsIcon="1" r:id="rId15" imgW="3537360" imgH="532800" progId="Package">
                  <p:embed/>
                </p:oleObj>
              </mc:Choice>
              <mc:Fallback>
                <p:oleObj name="Αντικείμενο κελύφους συσκευασίας" showAsIcon="1" r:id="rId15" imgW="3537360" imgH="532800" progId="Package">
                  <p:embed/>
                  <p:pic>
                    <p:nvPicPr>
                      <p:cNvPr id="16" name="Object 15">
                        <a:extLst>
                          <a:ext uri="{FF2B5EF4-FFF2-40B4-BE49-F238E27FC236}">
                            <a16:creationId xmlns:a16="http://schemas.microsoft.com/office/drawing/2014/main" id="{ACA21E2D-97F6-C3D5-B38D-3D59571D0EB0}"/>
                          </a:ext>
                        </a:extLst>
                      </p:cNvPr>
                      <p:cNvPicPr/>
                      <p:nvPr/>
                    </p:nvPicPr>
                    <p:blipFill>
                      <a:blip r:embed="rId16"/>
                      <a:stretch>
                        <a:fillRect/>
                      </a:stretch>
                    </p:blipFill>
                    <p:spPr>
                      <a:xfrm>
                        <a:off x="7351713" y="5472113"/>
                        <a:ext cx="3536950" cy="533400"/>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FF0800F7-F7E5-7EF6-F5C7-EB5E5C93AA7E}"/>
              </a:ext>
            </a:extLst>
          </p:cNvPr>
          <p:cNvGraphicFramePr>
            <a:graphicFrameLocks noChangeAspect="1"/>
          </p:cNvGraphicFramePr>
          <p:nvPr>
            <p:extLst>
              <p:ext uri="{D42A27DB-BD31-4B8C-83A1-F6EECF244321}">
                <p14:modId xmlns:p14="http://schemas.microsoft.com/office/powerpoint/2010/main" val="3298492791"/>
              </p:ext>
            </p:extLst>
          </p:nvPr>
        </p:nvGraphicFramePr>
        <p:xfrm>
          <a:off x="8670925" y="6042025"/>
          <a:ext cx="2420938" cy="533400"/>
        </p:xfrm>
        <a:graphic>
          <a:graphicData uri="http://schemas.openxmlformats.org/presentationml/2006/ole">
            <mc:AlternateContent xmlns:mc="http://schemas.openxmlformats.org/markup-compatibility/2006">
              <mc:Choice xmlns:v="urn:schemas-microsoft-com:vml" Requires="v">
                <p:oleObj name="Αντικείμενο κελύφους συσκευασίας" showAsIcon="1" r:id="rId17" imgW="2421000" imgH="532800" progId="Package">
                  <p:embed/>
                </p:oleObj>
              </mc:Choice>
              <mc:Fallback>
                <p:oleObj name="Αντικείμενο κελύφους συσκευασίας" showAsIcon="1" r:id="rId17" imgW="2421000" imgH="532800" progId="Package">
                  <p:embed/>
                  <p:pic>
                    <p:nvPicPr>
                      <p:cNvPr id="17" name="Object 16">
                        <a:extLst>
                          <a:ext uri="{FF2B5EF4-FFF2-40B4-BE49-F238E27FC236}">
                            <a16:creationId xmlns:a16="http://schemas.microsoft.com/office/drawing/2014/main" id="{FF0800F7-F7E5-7EF6-F5C7-EB5E5C93AA7E}"/>
                          </a:ext>
                        </a:extLst>
                      </p:cNvPr>
                      <p:cNvPicPr/>
                      <p:nvPr/>
                    </p:nvPicPr>
                    <p:blipFill>
                      <a:blip r:embed="rId18"/>
                      <a:stretch>
                        <a:fillRect/>
                      </a:stretch>
                    </p:blipFill>
                    <p:spPr>
                      <a:xfrm>
                        <a:off x="8670925" y="6042025"/>
                        <a:ext cx="2420938" cy="533400"/>
                      </a:xfrm>
                      <a:prstGeom prst="rect">
                        <a:avLst/>
                      </a:prstGeom>
                    </p:spPr>
                  </p:pic>
                </p:oleObj>
              </mc:Fallback>
            </mc:AlternateContent>
          </a:graphicData>
        </a:graphic>
      </p:graphicFrame>
    </p:spTree>
    <p:extLst>
      <p:ext uri="{BB962C8B-B14F-4D97-AF65-F5344CB8AC3E}">
        <p14:creationId xmlns:p14="http://schemas.microsoft.com/office/powerpoint/2010/main" val="29714443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A8BC9-0B86-E25B-4215-15E240137AD6}"/>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BC16106F-028B-5720-D14E-BEEA23A99262}"/>
              </a:ext>
            </a:extLst>
          </p:cNvPr>
          <p:cNvSpPr>
            <a:spLocks noGrp="1"/>
          </p:cNvSpPr>
          <p:nvPr>
            <p:ph type="ctrTitle"/>
          </p:nvPr>
        </p:nvSpPr>
        <p:spPr>
          <a:xfrm>
            <a:off x="832511" y="1407751"/>
            <a:ext cx="10455442" cy="599504"/>
          </a:xfrm>
        </p:spPr>
        <p:txBody>
          <a:bodyPr>
            <a:normAutofit fontScale="90000"/>
          </a:bodyPr>
          <a:lstStyle/>
          <a:p>
            <a:r>
              <a:rPr lang="el-GR" sz="4000" dirty="0">
                <a:solidFill>
                  <a:schemeClr val="accent1">
                    <a:lumMod val="75000"/>
                  </a:schemeClr>
                </a:solidFill>
                <a:latin typeface="Cambria" panose="02040503050406030204" pitchFamily="18" charset="0"/>
                <a:ea typeface="Cambria" panose="02040503050406030204" pitchFamily="18" charset="0"/>
              </a:rPr>
              <a:t>7. Παραστατικά διαμονής</a:t>
            </a:r>
            <a:endParaRPr lang="en-US" sz="4000" dirty="0">
              <a:solidFill>
                <a:schemeClr val="accent1">
                  <a:lumMod val="75000"/>
                </a:schemeClr>
              </a:solidFill>
              <a:latin typeface="Cambria" panose="02040503050406030204" pitchFamily="18" charset="0"/>
              <a:ea typeface="Cambria" panose="02040503050406030204" pitchFamily="18" charset="0"/>
            </a:endParaRPr>
          </a:p>
        </p:txBody>
      </p:sp>
      <p:pic>
        <p:nvPicPr>
          <p:cNvPr id="4" name="Picture 3" descr="Blue text on a black background&#10;&#10;Description automatically generated">
            <a:extLst>
              <a:ext uri="{FF2B5EF4-FFF2-40B4-BE49-F238E27FC236}">
                <a16:creationId xmlns:a16="http://schemas.microsoft.com/office/drawing/2014/main" id="{F847BB3C-C94D-B164-69D9-164F2D4302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25" y="386961"/>
            <a:ext cx="3075202" cy="870339"/>
          </a:xfrm>
          <a:prstGeom prst="rect">
            <a:avLst/>
          </a:prstGeom>
        </p:spPr>
      </p:pic>
      <p:sp>
        <p:nvSpPr>
          <p:cNvPr id="3" name="Τίτλος 1">
            <a:extLst>
              <a:ext uri="{FF2B5EF4-FFF2-40B4-BE49-F238E27FC236}">
                <a16:creationId xmlns:a16="http://schemas.microsoft.com/office/drawing/2014/main" id="{A176A844-8476-2165-2BAF-FD5B1D1F1838}"/>
              </a:ext>
            </a:extLst>
          </p:cNvPr>
          <p:cNvSpPr txBox="1">
            <a:spLocks/>
          </p:cNvSpPr>
          <p:nvPr/>
        </p:nvSpPr>
        <p:spPr>
          <a:xfrm>
            <a:off x="796744" y="3267482"/>
            <a:ext cx="10526977" cy="188301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200" dirty="0">
              <a:solidFill>
                <a:schemeClr val="accent1">
                  <a:lumMod val="75000"/>
                </a:schemeClr>
              </a:solidFill>
              <a:latin typeface="Cambria" panose="02040503050406030204" pitchFamily="18" charset="0"/>
              <a:ea typeface="Cambria" panose="02040503050406030204" pitchFamily="18" charset="0"/>
            </a:endParaRPr>
          </a:p>
        </p:txBody>
      </p:sp>
      <p:sp>
        <p:nvSpPr>
          <p:cNvPr id="6" name="Τίτλος 1">
            <a:extLst>
              <a:ext uri="{FF2B5EF4-FFF2-40B4-BE49-F238E27FC236}">
                <a16:creationId xmlns:a16="http://schemas.microsoft.com/office/drawing/2014/main" id="{509D6B74-F74C-9BB3-284B-82A9044CCEA0}"/>
              </a:ext>
            </a:extLst>
          </p:cNvPr>
          <p:cNvSpPr txBox="1">
            <a:spLocks/>
          </p:cNvSpPr>
          <p:nvPr/>
        </p:nvSpPr>
        <p:spPr>
          <a:xfrm>
            <a:off x="796743" y="1941652"/>
            <a:ext cx="10526977" cy="3208845"/>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57200" indent="-457200" algn="l">
              <a:lnSpc>
                <a:spcPct val="160000"/>
              </a:lnSpc>
              <a:buFont typeface="Arial" panose="020B0604020202020204" pitchFamily="34" charset="0"/>
              <a:buChar char="•"/>
            </a:pPr>
            <a:r>
              <a:rPr lang="el-GR" sz="3200" dirty="0">
                <a:solidFill>
                  <a:schemeClr val="accent1">
                    <a:lumMod val="75000"/>
                  </a:schemeClr>
                </a:solidFill>
                <a:latin typeface="Cambria" panose="02040503050406030204" pitchFamily="18" charset="0"/>
                <a:ea typeface="Cambria" panose="02040503050406030204" pitchFamily="18" charset="0"/>
              </a:rPr>
              <a:t>Προσκόμιση των αποδεικτικών κράτησης του ξενοδοχείου/καταλύματος. </a:t>
            </a:r>
          </a:p>
          <a:p>
            <a:pPr marL="457200" indent="-457200" algn="l">
              <a:lnSpc>
                <a:spcPct val="160000"/>
              </a:lnSpc>
              <a:buFont typeface="Arial" panose="020B0604020202020204" pitchFamily="34" charset="0"/>
              <a:buChar char="•"/>
            </a:pPr>
            <a:r>
              <a:rPr lang="el-GR" sz="3200" dirty="0">
                <a:solidFill>
                  <a:schemeClr val="accent1">
                    <a:lumMod val="75000"/>
                  </a:schemeClr>
                </a:solidFill>
                <a:latin typeface="Cambria" panose="02040503050406030204" pitchFamily="18" charset="0"/>
                <a:ea typeface="Cambria" panose="02040503050406030204" pitchFamily="18" charset="0"/>
              </a:rPr>
              <a:t>Απόδειξη πληρωμής του ξενοδοχείου.</a:t>
            </a:r>
          </a:p>
          <a:p>
            <a:pPr marL="457200" indent="-457200" algn="l">
              <a:lnSpc>
                <a:spcPct val="160000"/>
              </a:lnSpc>
              <a:buFont typeface="Arial" panose="020B0604020202020204" pitchFamily="34" charset="0"/>
              <a:buChar char="•"/>
            </a:pPr>
            <a:r>
              <a:rPr lang="el-GR" sz="3200" dirty="0">
                <a:solidFill>
                  <a:schemeClr val="accent1">
                    <a:lumMod val="75000"/>
                  </a:schemeClr>
                </a:solidFill>
                <a:latin typeface="Cambria" panose="02040503050406030204" pitchFamily="18" charset="0"/>
                <a:ea typeface="Cambria" panose="02040503050406030204" pitchFamily="18" charset="0"/>
              </a:rPr>
              <a:t>Αποδεικτικό κίνησης λογαριασμού ή κάρτας για την πληρωμή του ξενοδοχείου που χρησιμοποιήσατε για την πληρωμή του ξενοδοχείου/καταλύματος.</a:t>
            </a:r>
          </a:p>
          <a:p>
            <a:pPr algn="l">
              <a:lnSpc>
                <a:spcPct val="160000"/>
              </a:lnSpc>
            </a:pPr>
            <a:endParaRPr lang="el-GR" sz="3200" dirty="0">
              <a:solidFill>
                <a:srgbClr val="FF0000"/>
              </a:solidFill>
              <a:latin typeface="Cambria" panose="02040503050406030204" pitchFamily="18" charset="0"/>
              <a:ea typeface="Cambria" panose="02040503050406030204" pitchFamily="18" charset="0"/>
            </a:endParaRPr>
          </a:p>
          <a:p>
            <a:pPr algn="l">
              <a:lnSpc>
                <a:spcPct val="160000"/>
              </a:lnSpc>
            </a:pPr>
            <a:r>
              <a:rPr lang="el-GR" sz="3200" dirty="0">
                <a:solidFill>
                  <a:srgbClr val="FF0000"/>
                </a:solidFill>
                <a:latin typeface="Cambria" panose="02040503050406030204" pitchFamily="18" charset="0"/>
                <a:ea typeface="Cambria" panose="02040503050406030204" pitchFamily="18" charset="0"/>
              </a:rPr>
              <a:t>ΠΡΟΣΟΧΗ!!!!!!</a:t>
            </a:r>
          </a:p>
          <a:p>
            <a:pPr algn="l">
              <a:lnSpc>
                <a:spcPct val="160000"/>
              </a:lnSpc>
            </a:pPr>
            <a:r>
              <a:rPr lang="el-GR" sz="2800" i="1" u="sng" dirty="0">
                <a:solidFill>
                  <a:schemeClr val="accent1">
                    <a:lumMod val="75000"/>
                  </a:schemeClr>
                </a:solidFill>
                <a:latin typeface="Cambria" panose="02040503050406030204" pitchFamily="18" charset="0"/>
                <a:ea typeface="Cambria" panose="02040503050406030204" pitchFamily="18" charset="0"/>
              </a:rPr>
              <a:t>Εάν η διαμονή πραγματοποιηθεί σε φιλικό ή συγγενικό σπίτι (φιλοξενία) προσκομίζεται υπεύθυνη δήλωση μέσω </a:t>
            </a:r>
            <a:r>
              <a:rPr lang="en-US" sz="2800" i="1" u="sng" dirty="0">
                <a:solidFill>
                  <a:schemeClr val="accent1">
                    <a:lumMod val="75000"/>
                  </a:schemeClr>
                </a:solidFill>
                <a:latin typeface="Cambria" panose="02040503050406030204" pitchFamily="18" charset="0"/>
                <a:ea typeface="Cambria" panose="02040503050406030204" pitchFamily="18" charset="0"/>
              </a:rPr>
              <a:t>GOV </a:t>
            </a:r>
            <a:r>
              <a:rPr lang="el-GR" sz="2800" i="1" u="sng" dirty="0">
                <a:solidFill>
                  <a:schemeClr val="accent1">
                    <a:lumMod val="75000"/>
                  </a:schemeClr>
                </a:solidFill>
                <a:latin typeface="Cambria" panose="02040503050406030204" pitchFamily="18" charset="0"/>
                <a:ea typeface="Cambria" panose="02040503050406030204" pitchFamily="18" charset="0"/>
              </a:rPr>
              <a:t>με δήλωση της φιλοξενίας και τα στοιχεία διεύθυνσης και χρησιμοποιείται το παρακάτω κείμενο:</a:t>
            </a:r>
            <a:endParaRPr lang="el-GR" sz="3200" dirty="0">
              <a:solidFill>
                <a:schemeClr val="accent1">
                  <a:lumMod val="75000"/>
                </a:schemeClr>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D60E123D-0614-11A4-0937-DF7CF3B3DD71}"/>
              </a:ext>
            </a:extLst>
          </p:cNvPr>
          <p:cNvSpPr txBox="1"/>
          <p:nvPr/>
        </p:nvSpPr>
        <p:spPr>
          <a:xfrm>
            <a:off x="796743" y="5684398"/>
            <a:ext cx="1783180" cy="384721"/>
          </a:xfrm>
          <a:prstGeom prst="rect">
            <a:avLst/>
          </a:prstGeom>
          <a:noFill/>
        </p:spPr>
        <p:txBody>
          <a:bodyPr wrap="none" rtlCol="0">
            <a:spAutoFit/>
          </a:bodyPr>
          <a:lstStyle/>
          <a:p>
            <a:r>
              <a:rPr lang="el-GR" sz="1900" u="sng" dirty="0">
                <a:solidFill>
                  <a:srgbClr val="FF0000"/>
                </a:solidFill>
                <a:latin typeface="Cambria" panose="02040503050406030204" pitchFamily="18" charset="0"/>
                <a:ea typeface="Cambria" panose="02040503050406030204" pitchFamily="18" charset="0"/>
                <a:cs typeface="+mj-cs"/>
              </a:rPr>
              <a:t>Παραδείγματα:</a:t>
            </a:r>
          </a:p>
        </p:txBody>
      </p:sp>
      <p:graphicFrame>
        <p:nvGraphicFramePr>
          <p:cNvPr id="7" name="Object 6">
            <a:extLst>
              <a:ext uri="{FF2B5EF4-FFF2-40B4-BE49-F238E27FC236}">
                <a16:creationId xmlns:a16="http://schemas.microsoft.com/office/drawing/2014/main" id="{082BA94C-9087-C42F-1D68-E425BFB0B5CB}"/>
              </a:ext>
            </a:extLst>
          </p:cNvPr>
          <p:cNvGraphicFramePr>
            <a:graphicFrameLocks noChangeAspect="1"/>
          </p:cNvGraphicFramePr>
          <p:nvPr>
            <p:extLst>
              <p:ext uri="{D42A27DB-BD31-4B8C-83A1-F6EECF244321}">
                <p14:modId xmlns:p14="http://schemas.microsoft.com/office/powerpoint/2010/main" val="1211609267"/>
              </p:ext>
            </p:extLst>
          </p:nvPr>
        </p:nvGraphicFramePr>
        <p:xfrm>
          <a:off x="2498725" y="5567363"/>
          <a:ext cx="3625850" cy="533400"/>
        </p:xfrm>
        <a:graphic>
          <a:graphicData uri="http://schemas.openxmlformats.org/presentationml/2006/ole">
            <mc:AlternateContent xmlns:mc="http://schemas.openxmlformats.org/markup-compatibility/2006">
              <mc:Choice xmlns:v="urn:schemas-microsoft-com:vml" Requires="v">
                <p:oleObj name="Αντικείμενο κελύφους συσκευασίας" showAsIcon="1" r:id="rId3" imgW="3626280" imgH="532800" progId="Package">
                  <p:embed/>
                </p:oleObj>
              </mc:Choice>
              <mc:Fallback>
                <p:oleObj name="Αντικείμενο κελύφους συσκευασίας" showAsIcon="1" r:id="rId3" imgW="3626280" imgH="532800" progId="Package">
                  <p:embed/>
                  <p:pic>
                    <p:nvPicPr>
                      <p:cNvPr id="7" name="Object 6">
                        <a:extLst>
                          <a:ext uri="{FF2B5EF4-FFF2-40B4-BE49-F238E27FC236}">
                            <a16:creationId xmlns:a16="http://schemas.microsoft.com/office/drawing/2014/main" id="{082BA94C-9087-C42F-1D68-E425BFB0B5CB}"/>
                          </a:ext>
                        </a:extLst>
                      </p:cNvPr>
                      <p:cNvPicPr/>
                      <p:nvPr/>
                    </p:nvPicPr>
                    <p:blipFill>
                      <a:blip r:embed="rId4"/>
                      <a:stretch>
                        <a:fillRect/>
                      </a:stretch>
                    </p:blipFill>
                    <p:spPr>
                      <a:xfrm>
                        <a:off x="2498725" y="5567363"/>
                        <a:ext cx="3625850" cy="53340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E3F3A7C5-8F50-0A60-57C8-59790A94BA4A}"/>
              </a:ext>
            </a:extLst>
          </p:cNvPr>
          <p:cNvGraphicFramePr>
            <a:graphicFrameLocks noChangeAspect="1"/>
          </p:cNvGraphicFramePr>
          <p:nvPr>
            <p:extLst>
              <p:ext uri="{D42A27DB-BD31-4B8C-83A1-F6EECF244321}">
                <p14:modId xmlns:p14="http://schemas.microsoft.com/office/powerpoint/2010/main" val="3594997828"/>
              </p:ext>
            </p:extLst>
          </p:nvPr>
        </p:nvGraphicFramePr>
        <p:xfrm>
          <a:off x="2522538" y="6081713"/>
          <a:ext cx="3230562" cy="533400"/>
        </p:xfrm>
        <a:graphic>
          <a:graphicData uri="http://schemas.openxmlformats.org/presentationml/2006/ole">
            <mc:AlternateContent xmlns:mc="http://schemas.openxmlformats.org/markup-compatibility/2006">
              <mc:Choice xmlns:v="urn:schemas-microsoft-com:vml" Requires="v">
                <p:oleObj name="Αντικείμενο κελύφους συσκευασίας" showAsIcon="1" r:id="rId5" imgW="3231000" imgH="532800" progId="Package">
                  <p:embed/>
                </p:oleObj>
              </mc:Choice>
              <mc:Fallback>
                <p:oleObj name="Αντικείμενο κελύφους συσκευασίας" showAsIcon="1" r:id="rId5" imgW="3231000" imgH="532800" progId="Package">
                  <p:embed/>
                  <p:pic>
                    <p:nvPicPr>
                      <p:cNvPr id="8" name="Object 7">
                        <a:extLst>
                          <a:ext uri="{FF2B5EF4-FFF2-40B4-BE49-F238E27FC236}">
                            <a16:creationId xmlns:a16="http://schemas.microsoft.com/office/drawing/2014/main" id="{E3F3A7C5-8F50-0A60-57C8-59790A94BA4A}"/>
                          </a:ext>
                        </a:extLst>
                      </p:cNvPr>
                      <p:cNvPicPr/>
                      <p:nvPr/>
                    </p:nvPicPr>
                    <p:blipFill>
                      <a:blip r:embed="rId6"/>
                      <a:stretch>
                        <a:fillRect/>
                      </a:stretch>
                    </p:blipFill>
                    <p:spPr>
                      <a:xfrm>
                        <a:off x="2522538" y="6081713"/>
                        <a:ext cx="3230562" cy="53340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D6006E22-E96E-CBB0-12D9-6981E9A19009}"/>
              </a:ext>
            </a:extLst>
          </p:cNvPr>
          <p:cNvGraphicFramePr>
            <a:graphicFrameLocks noChangeAspect="1"/>
          </p:cNvGraphicFramePr>
          <p:nvPr>
            <p:extLst>
              <p:ext uri="{D42A27DB-BD31-4B8C-83A1-F6EECF244321}">
                <p14:modId xmlns:p14="http://schemas.microsoft.com/office/powerpoint/2010/main" val="2464258313"/>
              </p:ext>
            </p:extLst>
          </p:nvPr>
        </p:nvGraphicFramePr>
        <p:xfrm>
          <a:off x="5613400" y="5567363"/>
          <a:ext cx="4525963" cy="533400"/>
        </p:xfrm>
        <a:graphic>
          <a:graphicData uri="http://schemas.openxmlformats.org/presentationml/2006/ole">
            <mc:AlternateContent xmlns:mc="http://schemas.openxmlformats.org/markup-compatibility/2006">
              <mc:Choice xmlns:v="urn:schemas-microsoft-com:vml" Requires="v">
                <p:oleObj name="Αντικείμενο κελύφους συσκευασίας" showAsIcon="1" r:id="rId7" imgW="4525560" imgH="532800" progId="Package">
                  <p:embed/>
                </p:oleObj>
              </mc:Choice>
              <mc:Fallback>
                <p:oleObj name="Αντικείμενο κελύφους συσκευασίας" showAsIcon="1" r:id="rId7" imgW="4525560" imgH="532800" progId="Package">
                  <p:embed/>
                  <p:pic>
                    <p:nvPicPr>
                      <p:cNvPr id="9" name="Object 8">
                        <a:extLst>
                          <a:ext uri="{FF2B5EF4-FFF2-40B4-BE49-F238E27FC236}">
                            <a16:creationId xmlns:a16="http://schemas.microsoft.com/office/drawing/2014/main" id="{D6006E22-E96E-CBB0-12D9-6981E9A19009}"/>
                          </a:ext>
                        </a:extLst>
                      </p:cNvPr>
                      <p:cNvPicPr/>
                      <p:nvPr/>
                    </p:nvPicPr>
                    <p:blipFill>
                      <a:blip r:embed="rId8"/>
                      <a:stretch>
                        <a:fillRect/>
                      </a:stretch>
                    </p:blipFill>
                    <p:spPr>
                      <a:xfrm>
                        <a:off x="5613400" y="5567363"/>
                        <a:ext cx="4525963" cy="5334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EF2903E6-C72E-C671-ABF0-5E4C774534D4}"/>
              </a:ext>
            </a:extLst>
          </p:cNvPr>
          <p:cNvGraphicFramePr>
            <a:graphicFrameLocks noChangeAspect="1"/>
          </p:cNvGraphicFramePr>
          <p:nvPr>
            <p:extLst>
              <p:ext uri="{D42A27DB-BD31-4B8C-83A1-F6EECF244321}">
                <p14:modId xmlns:p14="http://schemas.microsoft.com/office/powerpoint/2010/main" val="798838020"/>
              </p:ext>
            </p:extLst>
          </p:nvPr>
        </p:nvGraphicFramePr>
        <p:xfrm>
          <a:off x="5934075" y="6143625"/>
          <a:ext cx="1739900" cy="533400"/>
        </p:xfrm>
        <a:graphic>
          <a:graphicData uri="http://schemas.openxmlformats.org/presentationml/2006/ole">
            <mc:AlternateContent xmlns:mc="http://schemas.openxmlformats.org/markup-compatibility/2006">
              <mc:Choice xmlns:v="urn:schemas-microsoft-com:vml" Requires="v">
                <p:oleObj name="Αντικείμενο κελύφους συσκευασίας" showAsIcon="1" r:id="rId9" imgW="1739160" imgH="532800" progId="Package">
                  <p:embed/>
                </p:oleObj>
              </mc:Choice>
              <mc:Fallback>
                <p:oleObj name="Αντικείμενο κελύφους συσκευασίας" showAsIcon="1" r:id="rId9" imgW="1739160" imgH="532800" progId="Package">
                  <p:embed/>
                  <p:pic>
                    <p:nvPicPr>
                      <p:cNvPr id="10" name="Object 9">
                        <a:extLst>
                          <a:ext uri="{FF2B5EF4-FFF2-40B4-BE49-F238E27FC236}">
                            <a16:creationId xmlns:a16="http://schemas.microsoft.com/office/drawing/2014/main" id="{EF2903E6-C72E-C671-ABF0-5E4C774534D4}"/>
                          </a:ext>
                        </a:extLst>
                      </p:cNvPr>
                      <p:cNvPicPr/>
                      <p:nvPr/>
                    </p:nvPicPr>
                    <p:blipFill>
                      <a:blip r:embed="rId10"/>
                      <a:stretch>
                        <a:fillRect/>
                      </a:stretch>
                    </p:blipFill>
                    <p:spPr>
                      <a:xfrm>
                        <a:off x="5934075" y="6143625"/>
                        <a:ext cx="1739900" cy="533400"/>
                      </a:xfrm>
                      <a:prstGeom prst="rect">
                        <a:avLst/>
                      </a:prstGeom>
                    </p:spPr>
                  </p:pic>
                </p:oleObj>
              </mc:Fallback>
            </mc:AlternateContent>
          </a:graphicData>
        </a:graphic>
      </p:graphicFrame>
    </p:spTree>
    <p:extLst>
      <p:ext uri="{BB962C8B-B14F-4D97-AF65-F5344CB8AC3E}">
        <p14:creationId xmlns:p14="http://schemas.microsoft.com/office/powerpoint/2010/main" val="25026072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4A523E-1E8B-F3C1-37E4-4F4FD907E08E}"/>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C99B4396-AB9B-09AF-49BF-9150DABF8555}"/>
              </a:ext>
            </a:extLst>
          </p:cNvPr>
          <p:cNvSpPr>
            <a:spLocks noGrp="1"/>
          </p:cNvSpPr>
          <p:nvPr>
            <p:ph type="ctrTitle"/>
          </p:nvPr>
        </p:nvSpPr>
        <p:spPr>
          <a:xfrm>
            <a:off x="832511" y="1522594"/>
            <a:ext cx="10733142" cy="870340"/>
          </a:xfrm>
        </p:spPr>
        <p:txBody>
          <a:bodyPr>
            <a:noAutofit/>
          </a:bodyPr>
          <a:lstStyle/>
          <a:p>
            <a:r>
              <a:rPr lang="el-GR" sz="3600" i="1" u="sng" dirty="0">
                <a:solidFill>
                  <a:schemeClr val="accent1">
                    <a:lumMod val="75000"/>
                  </a:schemeClr>
                </a:solidFill>
                <a:latin typeface="Cambria" panose="02040503050406030204" pitchFamily="18" charset="0"/>
                <a:ea typeface="Cambria" panose="02040503050406030204" pitchFamily="18" charset="0"/>
              </a:rPr>
              <a:t>Κείμενο υπεύθυνης δήλωσης σε περίπτωση φιλοξενίας</a:t>
            </a:r>
            <a:endParaRPr lang="en-US" sz="3600" i="1" u="sng" dirty="0">
              <a:solidFill>
                <a:schemeClr val="accent1">
                  <a:lumMod val="75000"/>
                </a:schemeClr>
              </a:solidFill>
              <a:latin typeface="Cambria" panose="02040503050406030204" pitchFamily="18" charset="0"/>
              <a:ea typeface="Cambria" panose="02040503050406030204" pitchFamily="18" charset="0"/>
            </a:endParaRPr>
          </a:p>
        </p:txBody>
      </p:sp>
      <p:pic>
        <p:nvPicPr>
          <p:cNvPr id="4" name="Picture 3" descr="Blue text on a black background&#10;&#10;Description automatically generated">
            <a:extLst>
              <a:ext uri="{FF2B5EF4-FFF2-40B4-BE49-F238E27FC236}">
                <a16:creationId xmlns:a16="http://schemas.microsoft.com/office/drawing/2014/main" id="{D895EB96-FFAF-4C7D-5D0A-D65017C163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25" y="386961"/>
            <a:ext cx="3075202" cy="870339"/>
          </a:xfrm>
          <a:prstGeom prst="rect">
            <a:avLst/>
          </a:prstGeom>
        </p:spPr>
      </p:pic>
      <p:sp>
        <p:nvSpPr>
          <p:cNvPr id="3" name="Τίτλος 1">
            <a:extLst>
              <a:ext uri="{FF2B5EF4-FFF2-40B4-BE49-F238E27FC236}">
                <a16:creationId xmlns:a16="http://schemas.microsoft.com/office/drawing/2014/main" id="{A060EF09-CB97-CF7C-9EE6-6BC103F0E89A}"/>
              </a:ext>
            </a:extLst>
          </p:cNvPr>
          <p:cNvSpPr txBox="1">
            <a:spLocks/>
          </p:cNvSpPr>
          <p:nvPr/>
        </p:nvSpPr>
        <p:spPr>
          <a:xfrm>
            <a:off x="796744" y="3267482"/>
            <a:ext cx="10526977" cy="188301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200" dirty="0">
              <a:solidFill>
                <a:schemeClr val="accent1">
                  <a:lumMod val="75000"/>
                </a:schemeClr>
              </a:solidFill>
              <a:latin typeface="Cambria" panose="02040503050406030204" pitchFamily="18" charset="0"/>
              <a:ea typeface="Cambria" panose="02040503050406030204" pitchFamily="18" charset="0"/>
            </a:endParaRPr>
          </a:p>
        </p:txBody>
      </p:sp>
      <p:sp>
        <p:nvSpPr>
          <p:cNvPr id="6" name="Τίτλος 1">
            <a:extLst>
              <a:ext uri="{FF2B5EF4-FFF2-40B4-BE49-F238E27FC236}">
                <a16:creationId xmlns:a16="http://schemas.microsoft.com/office/drawing/2014/main" id="{B23213FB-2020-DC81-3AAC-83DB7A97C28D}"/>
              </a:ext>
            </a:extLst>
          </p:cNvPr>
          <p:cNvSpPr txBox="1">
            <a:spLocks/>
          </p:cNvSpPr>
          <p:nvPr/>
        </p:nvSpPr>
        <p:spPr>
          <a:xfrm>
            <a:off x="832511" y="2658228"/>
            <a:ext cx="10526977" cy="2349611"/>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l-GR" sz="2400" dirty="0">
                <a:solidFill>
                  <a:schemeClr val="accent1">
                    <a:lumMod val="75000"/>
                  </a:schemeClr>
                </a:solidFill>
                <a:latin typeface="Cambria" panose="02040503050406030204" pitchFamily="18" charset="0"/>
                <a:ea typeface="Cambria" panose="02040503050406030204" pitchFamily="18" charset="0"/>
              </a:rPr>
              <a:t>Με ατομική μου ευθύνη και γνωρίζοντας τις κυρώσεις (3), που προβλέπονται από τις διατάξεις της παρ. 6 του άρθρου 22 του Ν. 1599/1986, δηλώνω ότι:</a:t>
            </a:r>
            <a:br>
              <a:rPr lang="el-GR" sz="2400" dirty="0">
                <a:solidFill>
                  <a:schemeClr val="accent1">
                    <a:lumMod val="75000"/>
                  </a:schemeClr>
                </a:solidFill>
                <a:latin typeface="Cambria" panose="02040503050406030204" pitchFamily="18" charset="0"/>
                <a:ea typeface="Cambria" panose="02040503050406030204" pitchFamily="18" charset="0"/>
              </a:rPr>
            </a:br>
            <a:br>
              <a:rPr lang="el-GR" sz="2400" dirty="0">
                <a:solidFill>
                  <a:schemeClr val="accent1">
                    <a:lumMod val="75000"/>
                  </a:schemeClr>
                </a:solidFill>
                <a:latin typeface="Cambria" panose="02040503050406030204" pitchFamily="18" charset="0"/>
                <a:ea typeface="Cambria" panose="02040503050406030204" pitchFamily="18" charset="0"/>
              </a:rPr>
            </a:br>
            <a:r>
              <a:rPr lang="el-GR" sz="2400" dirty="0">
                <a:solidFill>
                  <a:schemeClr val="accent1">
                    <a:lumMod val="75000"/>
                  </a:schemeClr>
                </a:solidFill>
                <a:latin typeface="Cambria" panose="02040503050406030204" pitchFamily="18" charset="0"/>
                <a:ea typeface="Cambria" panose="02040503050406030204" pitchFamily="18" charset="0"/>
              </a:rPr>
              <a:t>από </a:t>
            </a:r>
            <a:r>
              <a:rPr lang="el-GR" sz="2400" dirty="0">
                <a:solidFill>
                  <a:schemeClr val="accent1">
                    <a:lumMod val="75000"/>
                  </a:schemeClr>
                </a:solidFill>
                <a:highlight>
                  <a:srgbClr val="FFFF00"/>
                </a:highlight>
                <a:latin typeface="Cambria" panose="02040503050406030204" pitchFamily="18" charset="0"/>
                <a:ea typeface="Cambria" panose="02040503050406030204" pitchFamily="18" charset="0"/>
              </a:rPr>
              <a:t>[ημερομηνία έναρξης φιλοξενίας]</a:t>
            </a:r>
            <a:r>
              <a:rPr lang="el-GR" sz="2400" dirty="0">
                <a:solidFill>
                  <a:schemeClr val="accent1">
                    <a:lumMod val="75000"/>
                  </a:schemeClr>
                </a:solidFill>
                <a:latin typeface="Cambria" panose="02040503050406030204" pitchFamily="18" charset="0"/>
                <a:ea typeface="Cambria" panose="02040503050406030204" pitchFamily="18" charset="0"/>
              </a:rPr>
              <a:t> έως </a:t>
            </a:r>
            <a:r>
              <a:rPr lang="el-GR" sz="2400" dirty="0">
                <a:solidFill>
                  <a:schemeClr val="accent1">
                    <a:lumMod val="75000"/>
                  </a:schemeClr>
                </a:solidFill>
                <a:highlight>
                  <a:srgbClr val="FFFF00"/>
                </a:highlight>
                <a:latin typeface="Cambria" panose="02040503050406030204" pitchFamily="18" charset="0"/>
                <a:ea typeface="Cambria" panose="02040503050406030204" pitchFamily="18" charset="0"/>
              </a:rPr>
              <a:t>[ημερομηνία λήξης φιλοξενίας] </a:t>
            </a:r>
            <a:r>
              <a:rPr lang="el-GR" sz="2400" dirty="0">
                <a:solidFill>
                  <a:schemeClr val="accent1">
                    <a:lumMod val="75000"/>
                  </a:schemeClr>
                </a:solidFill>
                <a:latin typeface="Cambria" panose="02040503050406030204" pitchFamily="18" charset="0"/>
                <a:ea typeface="Cambria" panose="02040503050406030204" pitchFamily="18" charset="0"/>
              </a:rPr>
              <a:t>φιλοξενήθηκα από τον/την </a:t>
            </a:r>
            <a:r>
              <a:rPr lang="el-GR" sz="2400" dirty="0">
                <a:solidFill>
                  <a:schemeClr val="accent1">
                    <a:lumMod val="75000"/>
                  </a:schemeClr>
                </a:solidFill>
                <a:highlight>
                  <a:srgbClr val="FFFF00"/>
                </a:highlight>
                <a:latin typeface="Cambria" panose="02040503050406030204" pitchFamily="18" charset="0"/>
                <a:ea typeface="Cambria" panose="02040503050406030204" pitchFamily="18" charset="0"/>
              </a:rPr>
              <a:t>[Όνομα και Επώνυμο του οικοδεσπότη] </a:t>
            </a:r>
            <a:r>
              <a:rPr lang="el-GR" sz="2400" dirty="0">
                <a:solidFill>
                  <a:schemeClr val="accent1">
                    <a:lumMod val="75000"/>
                  </a:schemeClr>
                </a:solidFill>
                <a:latin typeface="Cambria" panose="02040503050406030204" pitchFamily="18" charset="0"/>
                <a:ea typeface="Cambria" panose="02040503050406030204" pitchFamily="18" charset="0"/>
              </a:rPr>
              <a:t>στην κατοικία του/της, που βρίσκεται στη διεύθυνση </a:t>
            </a:r>
            <a:r>
              <a:rPr lang="el-GR" sz="2400" dirty="0">
                <a:solidFill>
                  <a:schemeClr val="accent1">
                    <a:lumMod val="75000"/>
                  </a:schemeClr>
                </a:solidFill>
                <a:highlight>
                  <a:srgbClr val="FFFF00"/>
                </a:highlight>
                <a:latin typeface="Cambria" panose="02040503050406030204" pitchFamily="18" charset="0"/>
                <a:ea typeface="Cambria" panose="02040503050406030204" pitchFamily="18" charset="0"/>
              </a:rPr>
              <a:t>[οδός, αριθμός, πόλη, Τ.Κ., Χώρα].</a:t>
            </a:r>
          </a:p>
        </p:txBody>
      </p:sp>
    </p:spTree>
    <p:extLst>
      <p:ext uri="{BB962C8B-B14F-4D97-AF65-F5344CB8AC3E}">
        <p14:creationId xmlns:p14="http://schemas.microsoft.com/office/powerpoint/2010/main" val="2776855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963B2-F9DF-0338-BAD7-08878E13F298}"/>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C9525EA5-DE60-D1F9-8397-742BB7D403F5}"/>
              </a:ext>
            </a:extLst>
          </p:cNvPr>
          <p:cNvSpPr>
            <a:spLocks noGrp="1"/>
          </p:cNvSpPr>
          <p:nvPr>
            <p:ph type="ctrTitle"/>
          </p:nvPr>
        </p:nvSpPr>
        <p:spPr>
          <a:xfrm>
            <a:off x="868279" y="1575531"/>
            <a:ext cx="10455442" cy="1853469"/>
          </a:xfrm>
        </p:spPr>
        <p:txBody>
          <a:bodyPr>
            <a:normAutofit/>
          </a:bodyPr>
          <a:lstStyle/>
          <a:p>
            <a:r>
              <a:rPr lang="el-GR" sz="4800" dirty="0">
                <a:solidFill>
                  <a:schemeClr val="accent1">
                    <a:lumMod val="75000"/>
                  </a:schemeClr>
                </a:solidFill>
                <a:latin typeface="Cambria" panose="02040503050406030204" pitchFamily="18" charset="0"/>
                <a:ea typeface="Cambria" panose="02040503050406030204" pitchFamily="18" charset="0"/>
              </a:rPr>
              <a:t>Παραστατικά που προσκομίζονται με την επιστροφή</a:t>
            </a:r>
            <a:endParaRPr lang="en-US" sz="4800" dirty="0">
              <a:solidFill>
                <a:schemeClr val="accent1">
                  <a:lumMod val="75000"/>
                </a:schemeClr>
              </a:solidFill>
              <a:latin typeface="Cambria" panose="02040503050406030204" pitchFamily="18" charset="0"/>
              <a:ea typeface="Cambria" panose="02040503050406030204" pitchFamily="18" charset="0"/>
            </a:endParaRPr>
          </a:p>
        </p:txBody>
      </p:sp>
      <p:pic>
        <p:nvPicPr>
          <p:cNvPr id="4" name="Picture 3" descr="Blue text on a black background&#10;&#10;Description automatically generated">
            <a:extLst>
              <a:ext uri="{FF2B5EF4-FFF2-40B4-BE49-F238E27FC236}">
                <a16:creationId xmlns:a16="http://schemas.microsoft.com/office/drawing/2014/main" id="{810AF35C-F550-C9D1-966E-6B58EB0170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25" y="386961"/>
            <a:ext cx="3075202" cy="870339"/>
          </a:xfrm>
          <a:prstGeom prst="rect">
            <a:avLst/>
          </a:prstGeom>
        </p:spPr>
      </p:pic>
    </p:spTree>
    <p:extLst>
      <p:ext uri="{BB962C8B-B14F-4D97-AF65-F5344CB8AC3E}">
        <p14:creationId xmlns:p14="http://schemas.microsoft.com/office/powerpoint/2010/main" val="15313893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AE4A4-238D-401F-2561-6E7E2C430620}"/>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E9DE9E27-F8A3-92EE-8C74-B81F1BC5B05E}"/>
              </a:ext>
            </a:extLst>
          </p:cNvPr>
          <p:cNvSpPr>
            <a:spLocks noGrp="1"/>
          </p:cNvSpPr>
          <p:nvPr>
            <p:ph type="ctrTitle"/>
          </p:nvPr>
        </p:nvSpPr>
        <p:spPr>
          <a:xfrm>
            <a:off x="832511" y="1522594"/>
            <a:ext cx="10455442" cy="870340"/>
          </a:xfrm>
        </p:spPr>
        <p:txBody>
          <a:bodyPr>
            <a:normAutofit/>
          </a:bodyPr>
          <a:lstStyle/>
          <a:p>
            <a:r>
              <a:rPr lang="el-GR" sz="4800" dirty="0">
                <a:solidFill>
                  <a:schemeClr val="accent1">
                    <a:lumMod val="75000"/>
                  </a:schemeClr>
                </a:solidFill>
                <a:latin typeface="Cambria" panose="02040503050406030204" pitchFamily="18" charset="0"/>
                <a:ea typeface="Cambria" panose="02040503050406030204" pitchFamily="18" charset="0"/>
              </a:rPr>
              <a:t>1. Υπεύθυνη Δήλωση ν.1599/86</a:t>
            </a:r>
            <a:endParaRPr lang="en-US" sz="4800" dirty="0">
              <a:solidFill>
                <a:schemeClr val="accent1">
                  <a:lumMod val="75000"/>
                </a:schemeClr>
              </a:solidFill>
              <a:latin typeface="Cambria" panose="02040503050406030204" pitchFamily="18" charset="0"/>
              <a:ea typeface="Cambria" panose="02040503050406030204" pitchFamily="18" charset="0"/>
            </a:endParaRPr>
          </a:p>
        </p:txBody>
      </p:sp>
      <p:pic>
        <p:nvPicPr>
          <p:cNvPr id="4" name="Picture 3" descr="Blue text on a black background&#10;&#10;Description automatically generated">
            <a:extLst>
              <a:ext uri="{FF2B5EF4-FFF2-40B4-BE49-F238E27FC236}">
                <a16:creationId xmlns:a16="http://schemas.microsoft.com/office/drawing/2014/main" id="{C4A1BE55-73B6-E579-B1AA-85C0D7CA79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25" y="386961"/>
            <a:ext cx="3075202" cy="870339"/>
          </a:xfrm>
          <a:prstGeom prst="rect">
            <a:avLst/>
          </a:prstGeom>
        </p:spPr>
      </p:pic>
      <p:sp>
        <p:nvSpPr>
          <p:cNvPr id="6" name="Τίτλος 1">
            <a:extLst>
              <a:ext uri="{FF2B5EF4-FFF2-40B4-BE49-F238E27FC236}">
                <a16:creationId xmlns:a16="http://schemas.microsoft.com/office/drawing/2014/main" id="{036B400E-2474-F036-9F58-AF15BA109D65}"/>
              </a:ext>
            </a:extLst>
          </p:cNvPr>
          <p:cNvSpPr txBox="1">
            <a:spLocks/>
          </p:cNvSpPr>
          <p:nvPr/>
        </p:nvSpPr>
        <p:spPr>
          <a:xfrm>
            <a:off x="832511" y="3046444"/>
            <a:ext cx="10526977" cy="1516224"/>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l-GR" sz="3100" dirty="0">
                <a:solidFill>
                  <a:schemeClr val="accent1">
                    <a:lumMod val="75000"/>
                  </a:schemeClr>
                </a:solidFill>
                <a:latin typeface="Cambria" panose="02040503050406030204" pitchFamily="18" charset="0"/>
                <a:ea typeface="Cambria" panose="02040503050406030204" pitchFamily="18" charset="0"/>
              </a:rPr>
              <a:t>Υποβάλετε μέσω </a:t>
            </a:r>
            <a:r>
              <a:rPr lang="en-US" sz="3100" dirty="0">
                <a:solidFill>
                  <a:schemeClr val="accent1">
                    <a:lumMod val="75000"/>
                  </a:schemeClr>
                </a:solidFill>
                <a:latin typeface="Cambria" panose="02040503050406030204" pitchFamily="18" charset="0"/>
                <a:ea typeface="Cambria" panose="02040503050406030204" pitchFamily="18" charset="0"/>
              </a:rPr>
              <a:t>gov.gr</a:t>
            </a:r>
            <a:r>
              <a:rPr lang="el-GR" sz="3100" dirty="0">
                <a:solidFill>
                  <a:schemeClr val="accent1">
                    <a:lumMod val="75000"/>
                  </a:schemeClr>
                </a:solidFill>
                <a:latin typeface="Cambria" panose="02040503050406030204" pitchFamily="18" charset="0"/>
                <a:ea typeface="Cambria" panose="02040503050406030204" pitchFamily="18" charset="0"/>
              </a:rPr>
              <a:t> την παρακάτω </a:t>
            </a:r>
            <a:r>
              <a:rPr lang="el-GR" sz="3100" dirty="0" err="1">
                <a:solidFill>
                  <a:schemeClr val="accent1">
                    <a:lumMod val="75000"/>
                  </a:schemeClr>
                </a:solidFill>
                <a:latin typeface="Cambria" panose="02040503050406030204" pitchFamily="18" charset="0"/>
                <a:ea typeface="Cambria" panose="02040503050406030204" pitchFamily="18" charset="0"/>
              </a:rPr>
              <a:t>υπέυθυνη</a:t>
            </a:r>
            <a:r>
              <a:rPr lang="el-GR" sz="3100" dirty="0">
                <a:solidFill>
                  <a:schemeClr val="accent1">
                    <a:lumMod val="75000"/>
                  </a:schemeClr>
                </a:solidFill>
                <a:latin typeface="Cambria" panose="02040503050406030204" pitchFamily="18" charset="0"/>
                <a:ea typeface="Cambria" panose="02040503050406030204" pitchFamily="18" charset="0"/>
              </a:rPr>
              <a:t> δήλωση για μη χρηματοδότηση της μετακίνηση σας από άλλο φορέα:</a:t>
            </a:r>
          </a:p>
          <a:p>
            <a:pPr algn="l"/>
            <a:br>
              <a:rPr lang="el-GR" sz="3100" dirty="0">
                <a:solidFill>
                  <a:schemeClr val="accent1">
                    <a:lumMod val="75000"/>
                  </a:schemeClr>
                </a:solidFill>
                <a:latin typeface="Cambria" panose="02040503050406030204" pitchFamily="18" charset="0"/>
                <a:ea typeface="Cambria" panose="02040503050406030204" pitchFamily="18" charset="0"/>
              </a:rPr>
            </a:br>
            <a:r>
              <a:rPr lang="el-GR" sz="3100" dirty="0">
                <a:solidFill>
                  <a:schemeClr val="accent1">
                    <a:lumMod val="75000"/>
                  </a:schemeClr>
                </a:solidFill>
                <a:latin typeface="Cambria" panose="02040503050406030204" pitchFamily="18" charset="0"/>
                <a:ea typeface="Cambria" panose="02040503050406030204" pitchFamily="18" charset="0"/>
                <a:hlinkClick r:id="rId3"/>
              </a:rPr>
              <a:t>ΕΟ27: Υπεύθυνη Δήλωση ν.1599/86 Δαπανών Μετακίνησης</a:t>
            </a:r>
            <a:endParaRPr lang="el-GR" sz="3100" dirty="0">
              <a:solidFill>
                <a:schemeClr val="accent1">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900385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72BDA-07E6-0990-7234-5518BC280245}"/>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C129D10C-C1E4-AED6-5E86-F58663B0677C}"/>
              </a:ext>
            </a:extLst>
          </p:cNvPr>
          <p:cNvSpPr>
            <a:spLocks noGrp="1"/>
          </p:cNvSpPr>
          <p:nvPr>
            <p:ph type="ctrTitle"/>
          </p:nvPr>
        </p:nvSpPr>
        <p:spPr>
          <a:xfrm>
            <a:off x="832511" y="1522594"/>
            <a:ext cx="10455442" cy="870340"/>
          </a:xfrm>
        </p:spPr>
        <p:txBody>
          <a:bodyPr>
            <a:normAutofit/>
          </a:bodyPr>
          <a:lstStyle/>
          <a:p>
            <a:r>
              <a:rPr lang="el-GR" sz="4800" dirty="0">
                <a:solidFill>
                  <a:schemeClr val="accent1">
                    <a:lumMod val="75000"/>
                  </a:schemeClr>
                </a:solidFill>
                <a:latin typeface="Cambria" panose="02040503050406030204" pitchFamily="18" charset="0"/>
                <a:ea typeface="Cambria" panose="02040503050406030204" pitchFamily="18" charset="0"/>
              </a:rPr>
              <a:t>3. Παραστατικά διαμονής</a:t>
            </a:r>
            <a:endParaRPr lang="en-US" sz="4800" dirty="0">
              <a:solidFill>
                <a:schemeClr val="accent1">
                  <a:lumMod val="75000"/>
                </a:schemeClr>
              </a:solidFill>
              <a:latin typeface="Cambria" panose="02040503050406030204" pitchFamily="18" charset="0"/>
              <a:ea typeface="Cambria" panose="02040503050406030204" pitchFamily="18" charset="0"/>
            </a:endParaRPr>
          </a:p>
        </p:txBody>
      </p:sp>
      <p:pic>
        <p:nvPicPr>
          <p:cNvPr id="4" name="Picture 3" descr="Blue text on a black background&#10;&#10;Description automatically generated">
            <a:extLst>
              <a:ext uri="{FF2B5EF4-FFF2-40B4-BE49-F238E27FC236}">
                <a16:creationId xmlns:a16="http://schemas.microsoft.com/office/drawing/2014/main" id="{0F5DF183-F3B3-18B8-35DE-405A5A8A7C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25" y="386961"/>
            <a:ext cx="3075202" cy="870339"/>
          </a:xfrm>
          <a:prstGeom prst="rect">
            <a:avLst/>
          </a:prstGeom>
        </p:spPr>
      </p:pic>
      <p:sp>
        <p:nvSpPr>
          <p:cNvPr id="3" name="Τίτλος 1">
            <a:extLst>
              <a:ext uri="{FF2B5EF4-FFF2-40B4-BE49-F238E27FC236}">
                <a16:creationId xmlns:a16="http://schemas.microsoft.com/office/drawing/2014/main" id="{0143A8BB-F53A-0AD9-AB8A-3D0FC3A32B14}"/>
              </a:ext>
            </a:extLst>
          </p:cNvPr>
          <p:cNvSpPr txBox="1">
            <a:spLocks/>
          </p:cNvSpPr>
          <p:nvPr/>
        </p:nvSpPr>
        <p:spPr>
          <a:xfrm>
            <a:off x="796744" y="3267482"/>
            <a:ext cx="10526977" cy="188301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200" dirty="0">
              <a:solidFill>
                <a:schemeClr val="accent1">
                  <a:lumMod val="75000"/>
                </a:schemeClr>
              </a:solidFill>
              <a:latin typeface="Cambria" panose="02040503050406030204" pitchFamily="18" charset="0"/>
              <a:ea typeface="Cambria" panose="02040503050406030204" pitchFamily="18" charset="0"/>
            </a:endParaRPr>
          </a:p>
        </p:txBody>
      </p:sp>
      <p:sp>
        <p:nvSpPr>
          <p:cNvPr id="6" name="Τίτλος 1">
            <a:extLst>
              <a:ext uri="{FF2B5EF4-FFF2-40B4-BE49-F238E27FC236}">
                <a16:creationId xmlns:a16="http://schemas.microsoft.com/office/drawing/2014/main" id="{6634AC65-2863-5F1A-1FE6-AB2706B651AC}"/>
              </a:ext>
            </a:extLst>
          </p:cNvPr>
          <p:cNvSpPr txBox="1">
            <a:spLocks/>
          </p:cNvSpPr>
          <p:nvPr/>
        </p:nvSpPr>
        <p:spPr>
          <a:xfrm>
            <a:off x="832511" y="2474316"/>
            <a:ext cx="10526977" cy="362790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57200" indent="-457200" algn="l">
              <a:buFont typeface="Arial" panose="020B0604020202020204" pitchFamily="34" charset="0"/>
              <a:buChar char="•"/>
            </a:pPr>
            <a:r>
              <a:rPr lang="el-GR" sz="3200" dirty="0">
                <a:solidFill>
                  <a:schemeClr val="accent1">
                    <a:lumMod val="75000"/>
                  </a:schemeClr>
                </a:solidFill>
                <a:latin typeface="Cambria" panose="02040503050406030204" pitchFamily="18" charset="0"/>
                <a:ea typeface="Cambria" panose="02040503050406030204" pitchFamily="18" charset="0"/>
              </a:rPr>
              <a:t>Απόδειξη πληρωμής, εφόσον πραγματοποιήθηκε κατά την άφιξη. </a:t>
            </a:r>
          </a:p>
          <a:p>
            <a:pPr marL="457200" indent="-457200" algn="l">
              <a:buFont typeface="Arial" panose="020B0604020202020204" pitchFamily="34" charset="0"/>
              <a:buChar char="•"/>
            </a:pPr>
            <a:r>
              <a:rPr lang="el-GR" sz="3200" dirty="0">
                <a:solidFill>
                  <a:schemeClr val="accent1">
                    <a:lumMod val="75000"/>
                  </a:schemeClr>
                </a:solidFill>
                <a:latin typeface="Cambria" panose="02040503050406030204" pitchFamily="18" charset="0"/>
                <a:ea typeface="Cambria" panose="02040503050406030204" pitchFamily="18" charset="0"/>
              </a:rPr>
              <a:t>Αποδεικτικό κίνησης λογαριασμού ή κάρτας για την πληρωμή του ξενοδοχείου.</a:t>
            </a:r>
          </a:p>
          <a:p>
            <a:pPr algn="l"/>
            <a:endParaRPr lang="el-GR" sz="3200" dirty="0">
              <a:solidFill>
                <a:schemeClr val="accent1">
                  <a:lumMod val="75000"/>
                </a:schemeClr>
              </a:solidFill>
              <a:latin typeface="Cambria" panose="02040503050406030204" pitchFamily="18" charset="0"/>
              <a:ea typeface="Cambria" panose="02040503050406030204" pitchFamily="18" charset="0"/>
            </a:endParaRPr>
          </a:p>
          <a:p>
            <a:pPr algn="l"/>
            <a:r>
              <a:rPr lang="el-GR" sz="2800" i="1" u="sng" dirty="0">
                <a:solidFill>
                  <a:schemeClr val="accent1">
                    <a:lumMod val="75000"/>
                  </a:schemeClr>
                </a:solidFill>
                <a:latin typeface="Cambria" panose="02040503050406030204" pitchFamily="18" charset="0"/>
                <a:ea typeface="Cambria" panose="02040503050406030204" pitchFamily="18" charset="0"/>
              </a:rPr>
              <a:t>Εάν η διαμονή πραγματοποιηθεί σε φιλικό ή συγγενικό σπίτι (φιλοξενία) προσκομίζεται υπεύθυνη δήλωση με δήλωση της φιλοξενίας και τα στοιχεία διεύθυνσης. </a:t>
            </a:r>
            <a:endParaRPr lang="el-GR" sz="3200" dirty="0">
              <a:solidFill>
                <a:schemeClr val="accent1">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566321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49419-8821-D410-82D5-215833DB4101}"/>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57062D1D-2D72-C6D7-58F1-B32C72277F50}"/>
              </a:ext>
            </a:extLst>
          </p:cNvPr>
          <p:cNvSpPr>
            <a:spLocks noGrp="1"/>
          </p:cNvSpPr>
          <p:nvPr>
            <p:ph type="ctrTitle"/>
          </p:nvPr>
        </p:nvSpPr>
        <p:spPr>
          <a:xfrm>
            <a:off x="868279" y="1575531"/>
            <a:ext cx="10455442" cy="4040265"/>
          </a:xfrm>
        </p:spPr>
        <p:txBody>
          <a:bodyPr>
            <a:noAutofit/>
          </a:bodyPr>
          <a:lstStyle/>
          <a:p>
            <a:pPr>
              <a:lnSpc>
                <a:spcPct val="150000"/>
              </a:lnSpc>
            </a:pPr>
            <a:br>
              <a:rPr lang="el-GR" sz="3200" dirty="0">
                <a:solidFill>
                  <a:schemeClr val="accent1">
                    <a:lumMod val="75000"/>
                  </a:schemeClr>
                </a:solidFill>
                <a:latin typeface="Cambria" panose="02040503050406030204" pitchFamily="18" charset="0"/>
                <a:ea typeface="Cambria" panose="02040503050406030204" pitchFamily="18" charset="0"/>
              </a:rPr>
            </a:br>
            <a:br>
              <a:rPr lang="el-GR" sz="3200" dirty="0">
                <a:solidFill>
                  <a:schemeClr val="accent1">
                    <a:lumMod val="75000"/>
                  </a:schemeClr>
                </a:solidFill>
                <a:latin typeface="Cambria" panose="02040503050406030204" pitchFamily="18" charset="0"/>
                <a:ea typeface="Cambria" panose="02040503050406030204" pitchFamily="18" charset="0"/>
              </a:rPr>
            </a:br>
            <a:br>
              <a:rPr lang="el-GR" sz="3200" dirty="0">
                <a:solidFill>
                  <a:schemeClr val="accent1">
                    <a:lumMod val="75000"/>
                  </a:schemeClr>
                </a:solidFill>
                <a:latin typeface="Cambria" panose="02040503050406030204" pitchFamily="18" charset="0"/>
                <a:ea typeface="Cambria" panose="02040503050406030204" pitchFamily="18" charset="0"/>
              </a:rPr>
            </a:br>
            <a:br>
              <a:rPr lang="el-GR" sz="3200" dirty="0">
                <a:solidFill>
                  <a:schemeClr val="accent1">
                    <a:lumMod val="75000"/>
                  </a:schemeClr>
                </a:solidFill>
                <a:latin typeface="Cambria" panose="02040503050406030204" pitchFamily="18" charset="0"/>
                <a:ea typeface="Cambria" panose="02040503050406030204" pitchFamily="18" charset="0"/>
              </a:rPr>
            </a:br>
            <a:br>
              <a:rPr lang="el-GR" sz="3200" dirty="0">
                <a:solidFill>
                  <a:schemeClr val="accent1">
                    <a:lumMod val="75000"/>
                  </a:schemeClr>
                </a:solidFill>
                <a:latin typeface="Cambria" panose="02040503050406030204" pitchFamily="18" charset="0"/>
                <a:ea typeface="Cambria" panose="02040503050406030204" pitchFamily="18" charset="0"/>
              </a:rPr>
            </a:br>
            <a:br>
              <a:rPr lang="el-GR" sz="3200" dirty="0">
                <a:solidFill>
                  <a:schemeClr val="accent1">
                    <a:lumMod val="75000"/>
                  </a:schemeClr>
                </a:solidFill>
                <a:latin typeface="Cambria" panose="02040503050406030204" pitchFamily="18" charset="0"/>
                <a:ea typeface="Cambria" panose="02040503050406030204" pitchFamily="18" charset="0"/>
              </a:rPr>
            </a:br>
            <a:br>
              <a:rPr lang="el-GR" sz="3200" dirty="0">
                <a:solidFill>
                  <a:schemeClr val="accent1">
                    <a:lumMod val="75000"/>
                  </a:schemeClr>
                </a:solidFill>
                <a:latin typeface="Cambria" panose="02040503050406030204" pitchFamily="18" charset="0"/>
                <a:ea typeface="Cambria" panose="02040503050406030204" pitchFamily="18" charset="0"/>
              </a:rPr>
            </a:br>
            <a:br>
              <a:rPr lang="el-GR" sz="3200" dirty="0">
                <a:solidFill>
                  <a:schemeClr val="accent1">
                    <a:lumMod val="75000"/>
                  </a:schemeClr>
                </a:solidFill>
                <a:latin typeface="Cambria" panose="02040503050406030204" pitchFamily="18" charset="0"/>
                <a:ea typeface="Cambria" panose="02040503050406030204" pitchFamily="18" charset="0"/>
              </a:rPr>
            </a:br>
            <a:br>
              <a:rPr lang="el-GR" sz="3200" dirty="0">
                <a:solidFill>
                  <a:schemeClr val="accent1">
                    <a:lumMod val="75000"/>
                  </a:schemeClr>
                </a:solidFill>
                <a:latin typeface="Cambria" panose="02040503050406030204" pitchFamily="18" charset="0"/>
                <a:ea typeface="Cambria" panose="02040503050406030204" pitchFamily="18" charset="0"/>
              </a:rPr>
            </a:br>
            <a:r>
              <a:rPr lang="el-GR" sz="3200" dirty="0">
                <a:solidFill>
                  <a:srgbClr val="FF0000"/>
                </a:solidFill>
                <a:latin typeface="Cambria" panose="02040503050406030204" pitchFamily="18" charset="0"/>
                <a:ea typeface="Cambria" panose="02040503050406030204" pitchFamily="18" charset="0"/>
              </a:rPr>
              <a:t>ΣΗΜΑΝΤΙΚΗ ΕΝΗΜΕΡΩΣΗ</a:t>
            </a:r>
            <a:r>
              <a:rPr lang="el-GR" sz="3200" dirty="0">
                <a:solidFill>
                  <a:schemeClr val="accent1">
                    <a:lumMod val="75000"/>
                  </a:schemeClr>
                </a:solidFill>
                <a:latin typeface="Cambria" panose="02040503050406030204" pitchFamily="18" charset="0"/>
                <a:ea typeface="Cambria" panose="02040503050406030204" pitchFamily="18" charset="0"/>
              </a:rPr>
              <a:t> </a:t>
            </a:r>
            <a:br>
              <a:rPr lang="el-GR" sz="3200" dirty="0">
                <a:solidFill>
                  <a:schemeClr val="accent1">
                    <a:lumMod val="75000"/>
                  </a:schemeClr>
                </a:solidFill>
                <a:latin typeface="Cambria" panose="02040503050406030204" pitchFamily="18" charset="0"/>
                <a:ea typeface="Cambria" panose="02040503050406030204" pitchFamily="18" charset="0"/>
              </a:rPr>
            </a:br>
            <a:r>
              <a:rPr lang="el-GR" sz="3200" dirty="0">
                <a:solidFill>
                  <a:schemeClr val="accent1">
                    <a:lumMod val="75000"/>
                  </a:schemeClr>
                </a:solidFill>
                <a:latin typeface="Cambria" panose="02040503050406030204" pitchFamily="18" charset="0"/>
                <a:ea typeface="Cambria" panose="02040503050406030204" pitchFamily="18" charset="0"/>
              </a:rPr>
              <a:t>Για να πραγματοποιήσετε μία μετακίνηση </a:t>
            </a:r>
            <a:br>
              <a:rPr lang="el-GR" sz="3200" dirty="0">
                <a:solidFill>
                  <a:schemeClr val="accent1">
                    <a:lumMod val="75000"/>
                  </a:schemeClr>
                </a:solidFill>
                <a:latin typeface="Cambria" panose="02040503050406030204" pitchFamily="18" charset="0"/>
                <a:ea typeface="Cambria" panose="02040503050406030204" pitchFamily="18" charset="0"/>
              </a:rPr>
            </a:br>
            <a:r>
              <a:rPr lang="el-GR" sz="2800" b="1" i="1" u="sng" dirty="0">
                <a:solidFill>
                  <a:schemeClr val="accent1">
                    <a:lumMod val="75000"/>
                  </a:schemeClr>
                </a:solidFill>
                <a:latin typeface="Cambria" panose="02040503050406030204" pitchFamily="18" charset="0"/>
                <a:ea typeface="Cambria" panose="02040503050406030204" pitchFamily="18" charset="0"/>
              </a:rPr>
              <a:t>Θα πρέπει να έχει εγκριθεί η αίτησης σας μετά την περίοδο υποβολής εκδήλωσης ενδιαφέροντος</a:t>
            </a:r>
            <a:r>
              <a:rPr lang="el-GR" sz="2800" b="1" dirty="0">
                <a:solidFill>
                  <a:schemeClr val="accent1">
                    <a:lumMod val="75000"/>
                  </a:schemeClr>
                </a:solidFill>
                <a:latin typeface="Cambria" panose="02040503050406030204" pitchFamily="18" charset="0"/>
                <a:ea typeface="Cambria" panose="02040503050406030204" pitchFamily="18" charset="0"/>
              </a:rPr>
              <a:t> </a:t>
            </a:r>
            <a:br>
              <a:rPr lang="el-GR" sz="3200" dirty="0">
                <a:solidFill>
                  <a:schemeClr val="accent1">
                    <a:lumMod val="75000"/>
                  </a:schemeClr>
                </a:solidFill>
                <a:latin typeface="Cambria" panose="02040503050406030204" pitchFamily="18" charset="0"/>
                <a:ea typeface="Cambria" panose="02040503050406030204" pitchFamily="18" charset="0"/>
              </a:rPr>
            </a:br>
            <a:r>
              <a:rPr lang="el-GR" sz="3200" dirty="0">
                <a:solidFill>
                  <a:schemeClr val="accent1">
                    <a:lumMod val="75000"/>
                  </a:schemeClr>
                </a:solidFill>
                <a:latin typeface="Cambria" panose="02040503050406030204" pitchFamily="18" charset="0"/>
                <a:ea typeface="Cambria" panose="02040503050406030204" pitchFamily="18" charset="0"/>
              </a:rPr>
              <a:t>και η </a:t>
            </a:r>
            <a:r>
              <a:rPr lang="el-GR" sz="2800" dirty="0">
                <a:solidFill>
                  <a:schemeClr val="accent1">
                    <a:lumMod val="75000"/>
                  </a:schemeClr>
                </a:solidFill>
                <a:latin typeface="Cambria" panose="02040503050406030204" pitchFamily="18" charset="0"/>
                <a:ea typeface="Cambria" panose="02040503050406030204" pitchFamily="18" charset="0"/>
              </a:rPr>
              <a:t> οποία θα αποστέλλεται  ηλεκτρονικά  από το Γραφείο Διεθνών και Ευρωπαϊκών Προγραμμάτων του ΔΙΠΑΕ</a:t>
            </a:r>
            <a:endParaRPr lang="en-US" sz="3200" dirty="0">
              <a:solidFill>
                <a:schemeClr val="accent1">
                  <a:lumMod val="75000"/>
                </a:schemeClr>
              </a:solidFill>
              <a:latin typeface="Cambria" panose="02040503050406030204" pitchFamily="18" charset="0"/>
              <a:ea typeface="Cambria" panose="02040503050406030204" pitchFamily="18" charset="0"/>
            </a:endParaRPr>
          </a:p>
        </p:txBody>
      </p:sp>
      <p:pic>
        <p:nvPicPr>
          <p:cNvPr id="4" name="Picture 3" descr="Blue text on a black background&#10;&#10;Description automatically generated">
            <a:extLst>
              <a:ext uri="{FF2B5EF4-FFF2-40B4-BE49-F238E27FC236}">
                <a16:creationId xmlns:a16="http://schemas.microsoft.com/office/drawing/2014/main" id="{F0C10D39-5E09-7321-B48C-3B139199D4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25" y="386961"/>
            <a:ext cx="3075202" cy="870339"/>
          </a:xfrm>
          <a:prstGeom prst="rect">
            <a:avLst/>
          </a:prstGeom>
        </p:spPr>
      </p:pic>
    </p:spTree>
    <p:extLst>
      <p:ext uri="{BB962C8B-B14F-4D97-AF65-F5344CB8AC3E}">
        <p14:creationId xmlns:p14="http://schemas.microsoft.com/office/powerpoint/2010/main" val="22638751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212FD-2D93-E1AC-D367-F5BE60C8B1AB}"/>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DCEDEE28-8159-252F-5A32-4C7E84382B82}"/>
              </a:ext>
            </a:extLst>
          </p:cNvPr>
          <p:cNvSpPr>
            <a:spLocks noGrp="1"/>
          </p:cNvSpPr>
          <p:nvPr>
            <p:ph type="ctrTitle"/>
          </p:nvPr>
        </p:nvSpPr>
        <p:spPr>
          <a:xfrm>
            <a:off x="832511" y="1324947"/>
            <a:ext cx="10455442" cy="1067987"/>
          </a:xfrm>
        </p:spPr>
        <p:txBody>
          <a:bodyPr>
            <a:noAutofit/>
          </a:bodyPr>
          <a:lstStyle/>
          <a:p>
            <a:r>
              <a:rPr lang="el-GR" sz="3600" dirty="0">
                <a:solidFill>
                  <a:schemeClr val="accent1">
                    <a:lumMod val="75000"/>
                  </a:schemeClr>
                </a:solidFill>
                <a:latin typeface="Cambria" panose="02040503050406030204" pitchFamily="18" charset="0"/>
                <a:ea typeface="Cambria" panose="02040503050406030204" pitchFamily="18" charset="0"/>
              </a:rPr>
              <a:t>Υπεύθυνη δήλωση σε περίπτωση φιλοξενίας στον τόπο προορισμού</a:t>
            </a:r>
            <a:endParaRPr lang="en-US" sz="3600" dirty="0">
              <a:solidFill>
                <a:schemeClr val="accent1">
                  <a:lumMod val="75000"/>
                </a:schemeClr>
              </a:solidFill>
              <a:latin typeface="Cambria" panose="02040503050406030204" pitchFamily="18" charset="0"/>
              <a:ea typeface="Cambria" panose="02040503050406030204" pitchFamily="18" charset="0"/>
            </a:endParaRPr>
          </a:p>
        </p:txBody>
      </p:sp>
      <p:pic>
        <p:nvPicPr>
          <p:cNvPr id="4" name="Picture 3" descr="Blue text on a black background&#10;&#10;Description automatically generated">
            <a:extLst>
              <a:ext uri="{FF2B5EF4-FFF2-40B4-BE49-F238E27FC236}">
                <a16:creationId xmlns:a16="http://schemas.microsoft.com/office/drawing/2014/main" id="{519A4CF7-15D3-ABB5-3E35-62DF314813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25" y="386961"/>
            <a:ext cx="3075202" cy="870339"/>
          </a:xfrm>
          <a:prstGeom prst="rect">
            <a:avLst/>
          </a:prstGeom>
        </p:spPr>
      </p:pic>
      <p:sp>
        <p:nvSpPr>
          <p:cNvPr id="3" name="Τίτλος 1">
            <a:extLst>
              <a:ext uri="{FF2B5EF4-FFF2-40B4-BE49-F238E27FC236}">
                <a16:creationId xmlns:a16="http://schemas.microsoft.com/office/drawing/2014/main" id="{939A042E-AE8E-B513-B2D5-173A5452B650}"/>
              </a:ext>
            </a:extLst>
          </p:cNvPr>
          <p:cNvSpPr txBox="1">
            <a:spLocks/>
          </p:cNvSpPr>
          <p:nvPr/>
        </p:nvSpPr>
        <p:spPr>
          <a:xfrm>
            <a:off x="796744" y="3267482"/>
            <a:ext cx="10526977" cy="188301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200" dirty="0">
              <a:solidFill>
                <a:schemeClr val="accent1">
                  <a:lumMod val="75000"/>
                </a:schemeClr>
              </a:solidFill>
              <a:latin typeface="Cambria" panose="02040503050406030204" pitchFamily="18" charset="0"/>
              <a:ea typeface="Cambria" panose="02040503050406030204" pitchFamily="18" charset="0"/>
            </a:endParaRPr>
          </a:p>
        </p:txBody>
      </p:sp>
      <p:sp>
        <p:nvSpPr>
          <p:cNvPr id="6" name="Τίτλος 1">
            <a:extLst>
              <a:ext uri="{FF2B5EF4-FFF2-40B4-BE49-F238E27FC236}">
                <a16:creationId xmlns:a16="http://schemas.microsoft.com/office/drawing/2014/main" id="{6E239494-D6BF-94CB-5B73-8503A62DA586}"/>
              </a:ext>
            </a:extLst>
          </p:cNvPr>
          <p:cNvSpPr txBox="1">
            <a:spLocks/>
          </p:cNvSpPr>
          <p:nvPr/>
        </p:nvSpPr>
        <p:spPr>
          <a:xfrm>
            <a:off x="832511" y="2658228"/>
            <a:ext cx="10526977" cy="3546629"/>
          </a:xfrm>
          <a:prstGeom prst="rect">
            <a:avLst/>
          </a:prstGeom>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60000"/>
              </a:lnSpc>
            </a:pPr>
            <a:r>
              <a:rPr lang="el-GR" sz="2800" dirty="0">
                <a:solidFill>
                  <a:srgbClr val="FF0000"/>
                </a:solidFill>
                <a:latin typeface="Cambria" panose="02040503050406030204" pitchFamily="18" charset="0"/>
                <a:ea typeface="Cambria" panose="02040503050406030204" pitchFamily="18" charset="0"/>
              </a:rPr>
              <a:t>ΠΡΟΣΟΧΗ!!!!!!</a:t>
            </a:r>
          </a:p>
          <a:p>
            <a:pPr>
              <a:lnSpc>
                <a:spcPct val="160000"/>
              </a:lnSpc>
            </a:pPr>
            <a:r>
              <a:rPr lang="el-GR" sz="2400" i="1" u="sng" dirty="0">
                <a:solidFill>
                  <a:schemeClr val="accent1">
                    <a:lumMod val="75000"/>
                  </a:schemeClr>
                </a:solidFill>
                <a:latin typeface="Cambria" panose="02040503050406030204" pitchFamily="18" charset="0"/>
                <a:ea typeface="Cambria" panose="02040503050406030204" pitchFamily="18" charset="0"/>
              </a:rPr>
              <a:t>Εάν η διαμονή πραγματοποιηθεί σε φιλικό ή συγγενικό σπίτι (φιλοξενία) προσκομίζεται υπεύθυνη δήλωση μέσω </a:t>
            </a:r>
            <a:r>
              <a:rPr lang="en-US" sz="2400" i="1" u="sng" dirty="0">
                <a:solidFill>
                  <a:schemeClr val="accent1">
                    <a:lumMod val="75000"/>
                  </a:schemeClr>
                </a:solidFill>
                <a:latin typeface="Cambria" panose="02040503050406030204" pitchFamily="18" charset="0"/>
                <a:ea typeface="Cambria" panose="02040503050406030204" pitchFamily="18" charset="0"/>
              </a:rPr>
              <a:t>GOV </a:t>
            </a:r>
            <a:r>
              <a:rPr lang="el-GR" sz="2400" i="1" u="sng" dirty="0">
                <a:solidFill>
                  <a:schemeClr val="accent1">
                    <a:lumMod val="75000"/>
                  </a:schemeClr>
                </a:solidFill>
                <a:latin typeface="Cambria" panose="02040503050406030204" pitchFamily="18" charset="0"/>
                <a:ea typeface="Cambria" panose="02040503050406030204" pitchFamily="18" charset="0"/>
              </a:rPr>
              <a:t>με δήλωση της φιλοξενίας και τα στοιχεία διεύθυνσης και χρησιμοποιείται το παρακάτω κείμενο:</a:t>
            </a:r>
            <a:endParaRPr lang="el-GR" sz="2800" dirty="0">
              <a:solidFill>
                <a:schemeClr val="accent1">
                  <a:lumMod val="75000"/>
                </a:schemeClr>
              </a:solidFill>
              <a:latin typeface="Cambria" panose="02040503050406030204" pitchFamily="18" charset="0"/>
              <a:ea typeface="Cambria" panose="02040503050406030204" pitchFamily="18" charset="0"/>
            </a:endParaRPr>
          </a:p>
          <a:p>
            <a:pPr algn="l"/>
            <a:endParaRPr lang="el-GR" sz="2400" dirty="0">
              <a:solidFill>
                <a:schemeClr val="accent1">
                  <a:lumMod val="75000"/>
                </a:schemeClr>
              </a:solidFill>
              <a:latin typeface="Cambria" panose="02040503050406030204" pitchFamily="18" charset="0"/>
              <a:ea typeface="Cambria" panose="02040503050406030204" pitchFamily="18" charset="0"/>
            </a:endParaRPr>
          </a:p>
          <a:p>
            <a:pPr algn="l"/>
            <a:r>
              <a:rPr lang="el-GR" sz="2400" dirty="0">
                <a:solidFill>
                  <a:schemeClr val="accent1">
                    <a:lumMod val="75000"/>
                  </a:schemeClr>
                </a:solidFill>
                <a:latin typeface="Cambria" panose="02040503050406030204" pitchFamily="18" charset="0"/>
                <a:ea typeface="Cambria" panose="02040503050406030204" pitchFamily="18" charset="0"/>
              </a:rPr>
              <a:t>Με ατομική μου ευθύνη και γνωρίζοντας τις κυρώσεις (3), που προβλέπονται από τις διατάξεις της παρ. 6 του άρθρου 22 του Ν. 1599/1986, δηλώνω ότι:</a:t>
            </a:r>
            <a:br>
              <a:rPr lang="el-GR" sz="2400" dirty="0">
                <a:solidFill>
                  <a:schemeClr val="accent1">
                    <a:lumMod val="75000"/>
                  </a:schemeClr>
                </a:solidFill>
                <a:latin typeface="Cambria" panose="02040503050406030204" pitchFamily="18" charset="0"/>
                <a:ea typeface="Cambria" panose="02040503050406030204" pitchFamily="18" charset="0"/>
              </a:rPr>
            </a:br>
            <a:br>
              <a:rPr lang="el-GR" sz="2400" dirty="0">
                <a:solidFill>
                  <a:schemeClr val="accent1">
                    <a:lumMod val="75000"/>
                  </a:schemeClr>
                </a:solidFill>
                <a:latin typeface="Cambria" panose="02040503050406030204" pitchFamily="18" charset="0"/>
                <a:ea typeface="Cambria" panose="02040503050406030204" pitchFamily="18" charset="0"/>
              </a:rPr>
            </a:br>
            <a:r>
              <a:rPr lang="el-GR" sz="2400" dirty="0">
                <a:solidFill>
                  <a:schemeClr val="accent1">
                    <a:lumMod val="75000"/>
                  </a:schemeClr>
                </a:solidFill>
                <a:latin typeface="Cambria" panose="02040503050406030204" pitchFamily="18" charset="0"/>
                <a:ea typeface="Cambria" panose="02040503050406030204" pitchFamily="18" charset="0"/>
              </a:rPr>
              <a:t>από </a:t>
            </a:r>
            <a:r>
              <a:rPr lang="el-GR" sz="2400" dirty="0">
                <a:solidFill>
                  <a:schemeClr val="accent1">
                    <a:lumMod val="75000"/>
                  </a:schemeClr>
                </a:solidFill>
                <a:highlight>
                  <a:srgbClr val="FFFF00"/>
                </a:highlight>
                <a:latin typeface="Cambria" panose="02040503050406030204" pitchFamily="18" charset="0"/>
                <a:ea typeface="Cambria" panose="02040503050406030204" pitchFamily="18" charset="0"/>
              </a:rPr>
              <a:t>[ημερομηνία έναρξης φιλοξενίας]</a:t>
            </a:r>
            <a:r>
              <a:rPr lang="el-GR" sz="2400" dirty="0">
                <a:solidFill>
                  <a:schemeClr val="accent1">
                    <a:lumMod val="75000"/>
                  </a:schemeClr>
                </a:solidFill>
                <a:latin typeface="Cambria" panose="02040503050406030204" pitchFamily="18" charset="0"/>
                <a:ea typeface="Cambria" panose="02040503050406030204" pitchFamily="18" charset="0"/>
              </a:rPr>
              <a:t> έως </a:t>
            </a:r>
            <a:r>
              <a:rPr lang="el-GR" sz="2400" dirty="0">
                <a:solidFill>
                  <a:schemeClr val="accent1">
                    <a:lumMod val="75000"/>
                  </a:schemeClr>
                </a:solidFill>
                <a:highlight>
                  <a:srgbClr val="FFFF00"/>
                </a:highlight>
                <a:latin typeface="Cambria" panose="02040503050406030204" pitchFamily="18" charset="0"/>
                <a:ea typeface="Cambria" panose="02040503050406030204" pitchFamily="18" charset="0"/>
              </a:rPr>
              <a:t>[ημερομηνία λήξης φιλοξενίας] </a:t>
            </a:r>
            <a:r>
              <a:rPr lang="el-GR" sz="2400" dirty="0">
                <a:solidFill>
                  <a:schemeClr val="accent1">
                    <a:lumMod val="75000"/>
                  </a:schemeClr>
                </a:solidFill>
                <a:latin typeface="Cambria" panose="02040503050406030204" pitchFamily="18" charset="0"/>
                <a:ea typeface="Cambria" panose="02040503050406030204" pitchFamily="18" charset="0"/>
              </a:rPr>
              <a:t>φιλοξενήθηκα από τον/την </a:t>
            </a:r>
            <a:r>
              <a:rPr lang="el-GR" sz="2400" dirty="0">
                <a:solidFill>
                  <a:schemeClr val="accent1">
                    <a:lumMod val="75000"/>
                  </a:schemeClr>
                </a:solidFill>
                <a:highlight>
                  <a:srgbClr val="FFFF00"/>
                </a:highlight>
                <a:latin typeface="Cambria" panose="02040503050406030204" pitchFamily="18" charset="0"/>
                <a:ea typeface="Cambria" panose="02040503050406030204" pitchFamily="18" charset="0"/>
              </a:rPr>
              <a:t>[Όνομα και Επώνυμο του οικοδεσπότη] </a:t>
            </a:r>
            <a:r>
              <a:rPr lang="el-GR" sz="2400" dirty="0">
                <a:solidFill>
                  <a:schemeClr val="accent1">
                    <a:lumMod val="75000"/>
                  </a:schemeClr>
                </a:solidFill>
                <a:latin typeface="Cambria" panose="02040503050406030204" pitchFamily="18" charset="0"/>
                <a:ea typeface="Cambria" panose="02040503050406030204" pitchFamily="18" charset="0"/>
              </a:rPr>
              <a:t>στην κατοικία του/της, που βρίσκεται στη διεύθυνση </a:t>
            </a:r>
            <a:r>
              <a:rPr lang="el-GR" sz="2400" dirty="0">
                <a:solidFill>
                  <a:schemeClr val="accent1">
                    <a:lumMod val="75000"/>
                  </a:schemeClr>
                </a:solidFill>
                <a:highlight>
                  <a:srgbClr val="FFFF00"/>
                </a:highlight>
                <a:latin typeface="Cambria" panose="02040503050406030204" pitchFamily="18" charset="0"/>
                <a:ea typeface="Cambria" panose="02040503050406030204" pitchFamily="18" charset="0"/>
              </a:rPr>
              <a:t>[οδός, αριθμός, πόλη, Τ.Κ., Χώρα].</a:t>
            </a:r>
          </a:p>
        </p:txBody>
      </p:sp>
    </p:spTree>
    <p:extLst>
      <p:ext uri="{BB962C8B-B14F-4D97-AF65-F5344CB8AC3E}">
        <p14:creationId xmlns:p14="http://schemas.microsoft.com/office/powerpoint/2010/main" val="1926116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C4C22-48D4-3366-F10B-8A3EC8EF3BA7}"/>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9B21DEEF-8DA9-F25E-AD48-5DBDC0C60869}"/>
              </a:ext>
            </a:extLst>
          </p:cNvPr>
          <p:cNvSpPr>
            <a:spLocks noGrp="1"/>
          </p:cNvSpPr>
          <p:nvPr>
            <p:ph type="ctrTitle"/>
          </p:nvPr>
        </p:nvSpPr>
        <p:spPr>
          <a:xfrm>
            <a:off x="500871" y="1257301"/>
            <a:ext cx="11300604" cy="4522398"/>
          </a:xfrm>
        </p:spPr>
        <p:txBody>
          <a:bodyPr>
            <a:noAutofit/>
          </a:bodyPr>
          <a:lstStyle/>
          <a:p>
            <a:pPr algn="l">
              <a:lnSpc>
                <a:spcPct val="150000"/>
              </a:lnSpc>
            </a:pPr>
            <a:br>
              <a:rPr lang="el-GR" sz="2800" dirty="0">
                <a:solidFill>
                  <a:schemeClr val="accent1">
                    <a:lumMod val="75000"/>
                  </a:schemeClr>
                </a:solidFill>
                <a:latin typeface="Cambria" panose="02040503050406030204" pitchFamily="18" charset="0"/>
                <a:ea typeface="Cambria" panose="02040503050406030204" pitchFamily="18" charset="0"/>
              </a:rPr>
            </a:br>
            <a:r>
              <a:rPr lang="el-GR" sz="2000" b="1" dirty="0">
                <a:solidFill>
                  <a:srgbClr val="FF0000"/>
                </a:solidFill>
                <a:latin typeface="Cambria" panose="02040503050406030204" pitchFamily="18" charset="0"/>
                <a:ea typeface="Cambria" panose="02040503050406030204" pitchFamily="18" charset="0"/>
              </a:rPr>
              <a:t>Σημαντικό! Με την επιστροφή σας θα πρέπει επίσης να προσκομίσετε:</a:t>
            </a:r>
            <a:br>
              <a:rPr lang="el-GR" sz="2000" b="1" dirty="0">
                <a:solidFill>
                  <a:srgbClr val="FF0000"/>
                </a:solidFill>
                <a:latin typeface="Cambria" panose="02040503050406030204" pitchFamily="18" charset="0"/>
                <a:ea typeface="Cambria" panose="02040503050406030204" pitchFamily="18" charset="0"/>
              </a:rPr>
            </a:br>
            <a:r>
              <a:rPr lang="el-GR" sz="2000" dirty="0">
                <a:solidFill>
                  <a:schemeClr val="accent1">
                    <a:lumMod val="75000"/>
                  </a:schemeClr>
                </a:solidFill>
                <a:latin typeface="Cambria" panose="02040503050406030204" pitchFamily="18" charset="0"/>
                <a:ea typeface="Cambria" panose="02040503050406030204" pitchFamily="18" charset="0"/>
              </a:rPr>
              <a:t>1. </a:t>
            </a:r>
            <a:r>
              <a:rPr lang="el-GR" sz="2000" b="1" dirty="0">
                <a:solidFill>
                  <a:schemeClr val="accent1">
                    <a:lumMod val="75000"/>
                  </a:schemeClr>
                </a:solidFill>
                <a:latin typeface="Cambria" panose="02040503050406030204" pitchFamily="18" charset="0"/>
                <a:ea typeface="Cambria" panose="02040503050406030204" pitchFamily="18" charset="0"/>
              </a:rPr>
              <a:t>Κάρτες επιβίβασης </a:t>
            </a:r>
            <a:r>
              <a:rPr lang="el-GR" sz="2000" dirty="0">
                <a:solidFill>
                  <a:schemeClr val="accent1">
                    <a:lumMod val="75000"/>
                  </a:schemeClr>
                </a:solidFill>
                <a:latin typeface="Cambria" panose="02040503050406030204" pitchFamily="18" charset="0"/>
                <a:ea typeface="Cambria" panose="02040503050406030204" pitchFamily="18" charset="0"/>
              </a:rPr>
              <a:t>(</a:t>
            </a:r>
            <a:r>
              <a:rPr lang="el-GR" sz="2000" i="1" u="sng" dirty="0">
                <a:solidFill>
                  <a:schemeClr val="accent1">
                    <a:lumMod val="75000"/>
                  </a:schemeClr>
                </a:solidFill>
                <a:latin typeface="Cambria" panose="02040503050406030204" pitchFamily="18" charset="0"/>
                <a:ea typeface="Cambria" panose="02040503050406030204" pitchFamily="18" charset="0"/>
              </a:rPr>
              <a:t>ηλεκτρονικές ή πρωτότυπες</a:t>
            </a:r>
            <a:r>
              <a:rPr lang="el-GR" sz="2000" dirty="0">
                <a:solidFill>
                  <a:schemeClr val="accent1">
                    <a:lumMod val="75000"/>
                  </a:schemeClr>
                </a:solidFill>
                <a:latin typeface="Cambria" panose="02040503050406030204" pitchFamily="18" charset="0"/>
                <a:ea typeface="Cambria" panose="02040503050406030204" pitchFamily="18" charset="0"/>
              </a:rPr>
              <a:t>) για όλες τις διαδρομές της μετακίνησης</a:t>
            </a:r>
            <a:br>
              <a:rPr lang="el-GR" sz="2000" dirty="0">
                <a:solidFill>
                  <a:schemeClr val="accent1">
                    <a:lumMod val="75000"/>
                  </a:schemeClr>
                </a:solidFill>
                <a:latin typeface="Cambria" panose="02040503050406030204" pitchFamily="18" charset="0"/>
                <a:ea typeface="Cambria" panose="02040503050406030204" pitchFamily="18" charset="0"/>
              </a:rPr>
            </a:br>
            <a:r>
              <a:rPr lang="el-GR" sz="2000" dirty="0">
                <a:solidFill>
                  <a:schemeClr val="accent1">
                    <a:lumMod val="75000"/>
                  </a:schemeClr>
                </a:solidFill>
                <a:latin typeface="Cambria" panose="02040503050406030204" pitchFamily="18" charset="0"/>
                <a:ea typeface="Cambria" panose="02040503050406030204" pitchFamily="18" charset="0"/>
              </a:rPr>
              <a:t>2. </a:t>
            </a:r>
            <a:r>
              <a:rPr lang="el-GR" sz="2000" b="1" dirty="0">
                <a:solidFill>
                  <a:schemeClr val="accent1">
                    <a:lumMod val="75000"/>
                  </a:schemeClr>
                </a:solidFill>
                <a:latin typeface="Cambria" panose="02040503050406030204" pitchFamily="18" charset="0"/>
                <a:ea typeface="Cambria" panose="02040503050406030204" pitchFamily="18" charset="0"/>
              </a:rPr>
              <a:t>Εισιτήρια που εκδόθηκαν για την εσωτερική μετακίνηση </a:t>
            </a:r>
            <a:r>
              <a:rPr lang="el-GR" sz="2000" dirty="0">
                <a:solidFill>
                  <a:schemeClr val="accent1">
                    <a:lumMod val="75000"/>
                  </a:schemeClr>
                </a:solidFill>
                <a:latin typeface="Cambria" panose="02040503050406030204" pitchFamily="18" charset="0"/>
                <a:ea typeface="Cambria" panose="02040503050406030204" pitchFamily="18" charset="0"/>
              </a:rPr>
              <a:t>σας από το αεροδρόμιο άφιξης/ αναχώρησης προς / από τον τελικό προορισμό</a:t>
            </a:r>
            <a:br>
              <a:rPr lang="el-GR" sz="2000" dirty="0">
                <a:solidFill>
                  <a:schemeClr val="accent1">
                    <a:lumMod val="75000"/>
                  </a:schemeClr>
                </a:solidFill>
                <a:latin typeface="Cambria" panose="02040503050406030204" pitchFamily="18" charset="0"/>
                <a:ea typeface="Cambria" panose="02040503050406030204" pitchFamily="18" charset="0"/>
              </a:rPr>
            </a:br>
            <a:r>
              <a:rPr lang="el-GR" sz="2000" dirty="0">
                <a:solidFill>
                  <a:schemeClr val="accent1">
                    <a:lumMod val="75000"/>
                  </a:schemeClr>
                </a:solidFill>
                <a:latin typeface="Cambria" panose="02040503050406030204" pitchFamily="18" charset="0"/>
                <a:ea typeface="Cambria" panose="02040503050406030204" pitchFamily="18" charset="0"/>
              </a:rPr>
              <a:t>3. Για τα παραπάνω εισιτήρια θα πρέπει να προσκομισθούν και τα </a:t>
            </a:r>
            <a:r>
              <a:rPr lang="el-GR" sz="2000" b="1" dirty="0">
                <a:solidFill>
                  <a:schemeClr val="accent1">
                    <a:lumMod val="75000"/>
                  </a:schemeClr>
                </a:solidFill>
                <a:latin typeface="Cambria" panose="02040503050406030204" pitchFamily="18" charset="0"/>
                <a:ea typeface="Cambria" panose="02040503050406030204" pitchFamily="18" charset="0"/>
              </a:rPr>
              <a:t>αποδεικτικά πληρωμής και το αποδεικτικό της τράπεζας για την συγκεκριμένη χρέωση</a:t>
            </a:r>
            <a:r>
              <a:rPr lang="el-GR" sz="2000" dirty="0">
                <a:solidFill>
                  <a:schemeClr val="accent1">
                    <a:lumMod val="75000"/>
                  </a:schemeClr>
                </a:solidFill>
                <a:latin typeface="Cambria" panose="02040503050406030204" pitchFamily="18" charset="0"/>
                <a:ea typeface="Cambria" panose="02040503050406030204" pitchFamily="18" charset="0"/>
              </a:rPr>
              <a:t> </a:t>
            </a:r>
            <a:r>
              <a:rPr lang="el-GR" sz="2000" i="1" u="sng" dirty="0">
                <a:solidFill>
                  <a:schemeClr val="accent1">
                    <a:lumMod val="75000"/>
                  </a:schemeClr>
                </a:solidFill>
                <a:latin typeface="Cambria" panose="02040503050406030204" pitchFamily="18" charset="0"/>
                <a:ea typeface="Cambria" panose="02040503050406030204" pitchFamily="18" charset="0"/>
              </a:rPr>
              <a:t>(απόκομμα τράπεζας ή κίνηση λογαριασμού ή κίνηση κάρτας)</a:t>
            </a:r>
            <a:br>
              <a:rPr lang="el-GR" sz="2000" i="1" u="sng" dirty="0">
                <a:solidFill>
                  <a:schemeClr val="accent1">
                    <a:lumMod val="75000"/>
                  </a:schemeClr>
                </a:solidFill>
                <a:latin typeface="Cambria" panose="02040503050406030204" pitchFamily="18" charset="0"/>
                <a:ea typeface="Cambria" panose="02040503050406030204" pitchFamily="18" charset="0"/>
              </a:rPr>
            </a:br>
            <a:r>
              <a:rPr lang="el-GR" sz="2000" dirty="0">
                <a:solidFill>
                  <a:schemeClr val="accent1">
                    <a:lumMod val="75000"/>
                  </a:schemeClr>
                </a:solidFill>
                <a:latin typeface="Cambria" panose="02040503050406030204" pitchFamily="18" charset="0"/>
                <a:ea typeface="Cambria" panose="02040503050406030204" pitchFamily="18" charset="0"/>
              </a:rPr>
              <a:t>4. </a:t>
            </a:r>
            <a:r>
              <a:rPr lang="en-US" sz="2000" b="1" dirty="0">
                <a:solidFill>
                  <a:schemeClr val="accent1">
                    <a:lumMod val="75000"/>
                  </a:schemeClr>
                </a:solidFill>
                <a:latin typeface="Cambria" panose="02040503050406030204" pitchFamily="18" charset="0"/>
                <a:ea typeface="Cambria" panose="02040503050406030204" pitchFamily="18" charset="0"/>
              </a:rPr>
              <a:t>Certificate of attendance </a:t>
            </a:r>
            <a:r>
              <a:rPr lang="el-GR" sz="2000" b="1" dirty="0">
                <a:solidFill>
                  <a:schemeClr val="accent1">
                    <a:lumMod val="75000"/>
                  </a:schemeClr>
                </a:solidFill>
                <a:latin typeface="Cambria" panose="02040503050406030204" pitchFamily="18" charset="0"/>
                <a:ea typeface="Cambria" panose="02040503050406030204" pitchFamily="18" charset="0"/>
              </a:rPr>
              <a:t>σφραγισμένο και υπογεγραμμένο </a:t>
            </a:r>
            <a:r>
              <a:rPr lang="el-GR" sz="2000" dirty="0">
                <a:solidFill>
                  <a:schemeClr val="accent1">
                    <a:lumMod val="75000"/>
                  </a:schemeClr>
                </a:solidFill>
                <a:latin typeface="Cambria" panose="02040503050406030204" pitchFamily="18" charset="0"/>
                <a:ea typeface="Cambria" panose="02040503050406030204" pitchFamily="18" charset="0"/>
              </a:rPr>
              <a:t>από το Ίδρυμα υποδοχής. Το έντυπο θα περιγράφει την επιτυχή ολοκλήρωση των δραστηριοτήτων σας.</a:t>
            </a:r>
            <a:br>
              <a:rPr lang="el-GR" sz="2000" dirty="0">
                <a:solidFill>
                  <a:schemeClr val="accent1">
                    <a:lumMod val="75000"/>
                  </a:schemeClr>
                </a:solidFill>
                <a:latin typeface="Cambria" panose="02040503050406030204" pitchFamily="18" charset="0"/>
                <a:ea typeface="Cambria" panose="02040503050406030204" pitchFamily="18" charset="0"/>
              </a:rPr>
            </a:br>
            <a:r>
              <a:rPr lang="el-GR" sz="1800" b="1" u="sng" dirty="0">
                <a:solidFill>
                  <a:srgbClr val="FF0000"/>
                </a:solidFill>
                <a:latin typeface="Cambria" panose="02040503050406030204" pitchFamily="18" charset="0"/>
                <a:ea typeface="Cambria" panose="02040503050406030204" pitchFamily="18" charset="0"/>
              </a:rPr>
              <a:t>Σημείωση: Όλα τα παραστατικά θα πρέπει να είναι πρωτότυπα ή ηλεκτρονικά</a:t>
            </a:r>
            <a:endParaRPr lang="en-US" sz="2800" b="1" u="sng" dirty="0">
              <a:solidFill>
                <a:srgbClr val="FF0000"/>
              </a:solidFill>
              <a:latin typeface="Cambria" panose="02040503050406030204" pitchFamily="18" charset="0"/>
              <a:ea typeface="Cambria" panose="02040503050406030204" pitchFamily="18" charset="0"/>
            </a:endParaRPr>
          </a:p>
        </p:txBody>
      </p:sp>
      <p:pic>
        <p:nvPicPr>
          <p:cNvPr id="4" name="Picture 3" descr="Blue text on a black background&#10;&#10;Description automatically generated">
            <a:extLst>
              <a:ext uri="{FF2B5EF4-FFF2-40B4-BE49-F238E27FC236}">
                <a16:creationId xmlns:a16="http://schemas.microsoft.com/office/drawing/2014/main" id="{47CD6D15-F53E-F2AB-DFD3-D76849F179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25" y="386961"/>
            <a:ext cx="3075202" cy="870339"/>
          </a:xfrm>
          <a:prstGeom prst="rect">
            <a:avLst/>
          </a:prstGeom>
        </p:spPr>
      </p:pic>
      <p:sp>
        <p:nvSpPr>
          <p:cNvPr id="3" name="Τίτλος 1">
            <a:extLst>
              <a:ext uri="{FF2B5EF4-FFF2-40B4-BE49-F238E27FC236}">
                <a16:creationId xmlns:a16="http://schemas.microsoft.com/office/drawing/2014/main" id="{B261F1D5-DB7D-BDC0-1980-6E08DB836F2A}"/>
              </a:ext>
            </a:extLst>
          </p:cNvPr>
          <p:cNvSpPr txBox="1">
            <a:spLocks/>
          </p:cNvSpPr>
          <p:nvPr/>
        </p:nvSpPr>
        <p:spPr>
          <a:xfrm>
            <a:off x="796744" y="3267482"/>
            <a:ext cx="10526977" cy="188301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200" dirty="0">
              <a:solidFill>
                <a:schemeClr val="accent1">
                  <a:lumMod val="75000"/>
                </a:schemeClr>
              </a:solidFill>
              <a:latin typeface="Cambria" panose="02040503050406030204" pitchFamily="18" charset="0"/>
              <a:ea typeface="Cambria" panose="02040503050406030204" pitchFamily="18" charset="0"/>
            </a:endParaRPr>
          </a:p>
        </p:txBody>
      </p:sp>
      <p:graphicFrame>
        <p:nvGraphicFramePr>
          <p:cNvPr id="5" name="Object 4">
            <a:extLst>
              <a:ext uri="{FF2B5EF4-FFF2-40B4-BE49-F238E27FC236}">
                <a16:creationId xmlns:a16="http://schemas.microsoft.com/office/drawing/2014/main" id="{0F35DA7D-CCF3-059D-8B30-35B6FDCAD703}"/>
              </a:ext>
            </a:extLst>
          </p:cNvPr>
          <p:cNvGraphicFramePr>
            <a:graphicFrameLocks noChangeAspect="1"/>
          </p:cNvGraphicFramePr>
          <p:nvPr>
            <p:extLst>
              <p:ext uri="{D42A27DB-BD31-4B8C-83A1-F6EECF244321}">
                <p14:modId xmlns:p14="http://schemas.microsoft.com/office/powerpoint/2010/main" val="1075164892"/>
              </p:ext>
            </p:extLst>
          </p:nvPr>
        </p:nvGraphicFramePr>
        <p:xfrm>
          <a:off x="10166019" y="6087641"/>
          <a:ext cx="1809750" cy="514350"/>
        </p:xfrm>
        <a:graphic>
          <a:graphicData uri="http://schemas.openxmlformats.org/presentationml/2006/ole">
            <mc:AlternateContent xmlns:mc="http://schemas.openxmlformats.org/markup-compatibility/2006">
              <mc:Choice xmlns:v="urn:schemas-microsoft-com:vml" Requires="v">
                <p:oleObj name="Αντικείμενο κελύφους συσκευασίας" showAsIcon="1" r:id="rId3" imgW="1809714" imgH="514350" progId="Package">
                  <p:embed/>
                </p:oleObj>
              </mc:Choice>
              <mc:Fallback>
                <p:oleObj name="Αντικείμενο κελύφους συσκευασίας" showAsIcon="1" r:id="rId3" imgW="1809714" imgH="514350" progId="Package">
                  <p:embed/>
                  <p:pic>
                    <p:nvPicPr>
                      <p:cNvPr id="5" name="Object 4">
                        <a:extLst>
                          <a:ext uri="{FF2B5EF4-FFF2-40B4-BE49-F238E27FC236}">
                            <a16:creationId xmlns:a16="http://schemas.microsoft.com/office/drawing/2014/main" id="{0F35DA7D-CCF3-059D-8B30-35B6FDCAD703}"/>
                          </a:ext>
                        </a:extLst>
                      </p:cNvPr>
                      <p:cNvPicPr/>
                      <p:nvPr/>
                    </p:nvPicPr>
                    <p:blipFill>
                      <a:blip r:embed="rId4"/>
                      <a:stretch>
                        <a:fillRect/>
                      </a:stretch>
                    </p:blipFill>
                    <p:spPr>
                      <a:xfrm>
                        <a:off x="10166019" y="6087641"/>
                        <a:ext cx="1809750" cy="51435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19095E61-6766-2EBF-0207-BA3F8323A231}"/>
              </a:ext>
            </a:extLst>
          </p:cNvPr>
          <p:cNvGraphicFramePr>
            <a:graphicFrameLocks noChangeAspect="1"/>
          </p:cNvGraphicFramePr>
          <p:nvPr>
            <p:extLst>
              <p:ext uri="{D42A27DB-BD31-4B8C-83A1-F6EECF244321}">
                <p14:modId xmlns:p14="http://schemas.microsoft.com/office/powerpoint/2010/main" val="405865177"/>
              </p:ext>
            </p:extLst>
          </p:nvPr>
        </p:nvGraphicFramePr>
        <p:xfrm>
          <a:off x="7319210" y="6087641"/>
          <a:ext cx="2828925" cy="514350"/>
        </p:xfrm>
        <a:graphic>
          <a:graphicData uri="http://schemas.openxmlformats.org/presentationml/2006/ole">
            <mc:AlternateContent xmlns:mc="http://schemas.openxmlformats.org/markup-compatibility/2006">
              <mc:Choice xmlns:v="urn:schemas-microsoft-com:vml" Requires="v">
                <p:oleObj name="Αντικείμενο κελύφους συσκευασίας" showAsIcon="1" r:id="rId5" imgW="2828914" imgH="514350" progId="Package">
                  <p:embed/>
                </p:oleObj>
              </mc:Choice>
              <mc:Fallback>
                <p:oleObj name="Αντικείμενο κελύφους συσκευασίας" showAsIcon="1" r:id="rId5" imgW="2828914" imgH="514350" progId="Package">
                  <p:embed/>
                  <p:pic>
                    <p:nvPicPr>
                      <p:cNvPr id="7" name="Object 6">
                        <a:extLst>
                          <a:ext uri="{FF2B5EF4-FFF2-40B4-BE49-F238E27FC236}">
                            <a16:creationId xmlns:a16="http://schemas.microsoft.com/office/drawing/2014/main" id="{19095E61-6766-2EBF-0207-BA3F8323A231}"/>
                          </a:ext>
                        </a:extLst>
                      </p:cNvPr>
                      <p:cNvPicPr/>
                      <p:nvPr/>
                    </p:nvPicPr>
                    <p:blipFill>
                      <a:blip r:embed="rId6"/>
                      <a:stretch>
                        <a:fillRect/>
                      </a:stretch>
                    </p:blipFill>
                    <p:spPr>
                      <a:xfrm>
                        <a:off x="7319210" y="6087641"/>
                        <a:ext cx="2828925" cy="51435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CD0CF36D-EEA3-A911-CE1B-DDF7301B1084}"/>
              </a:ext>
            </a:extLst>
          </p:cNvPr>
          <p:cNvGraphicFramePr>
            <a:graphicFrameLocks noChangeAspect="1"/>
          </p:cNvGraphicFramePr>
          <p:nvPr>
            <p:extLst>
              <p:ext uri="{D42A27DB-BD31-4B8C-83A1-F6EECF244321}">
                <p14:modId xmlns:p14="http://schemas.microsoft.com/office/powerpoint/2010/main" val="360201280"/>
              </p:ext>
            </p:extLst>
          </p:nvPr>
        </p:nvGraphicFramePr>
        <p:xfrm>
          <a:off x="3808202" y="6083690"/>
          <a:ext cx="3676650" cy="514350"/>
        </p:xfrm>
        <a:graphic>
          <a:graphicData uri="http://schemas.openxmlformats.org/presentationml/2006/ole">
            <mc:AlternateContent xmlns:mc="http://schemas.openxmlformats.org/markup-compatibility/2006">
              <mc:Choice xmlns:v="urn:schemas-microsoft-com:vml" Requires="v">
                <p:oleObj name="Αντικείμενο κελύφους συσκευασίας" showAsIcon="1" r:id="rId7" imgW="3676686" imgH="514350" progId="Package">
                  <p:embed/>
                </p:oleObj>
              </mc:Choice>
              <mc:Fallback>
                <p:oleObj name="Αντικείμενο κελύφους συσκευασίας" showAsIcon="1" r:id="rId7" imgW="3676686" imgH="514350" progId="Package">
                  <p:embed/>
                  <p:pic>
                    <p:nvPicPr>
                      <p:cNvPr id="8" name="Object 7">
                        <a:extLst>
                          <a:ext uri="{FF2B5EF4-FFF2-40B4-BE49-F238E27FC236}">
                            <a16:creationId xmlns:a16="http://schemas.microsoft.com/office/drawing/2014/main" id="{CD0CF36D-EEA3-A911-CE1B-DDF7301B1084}"/>
                          </a:ext>
                        </a:extLst>
                      </p:cNvPr>
                      <p:cNvPicPr/>
                      <p:nvPr/>
                    </p:nvPicPr>
                    <p:blipFill>
                      <a:blip r:embed="rId8"/>
                      <a:stretch>
                        <a:fillRect/>
                      </a:stretch>
                    </p:blipFill>
                    <p:spPr>
                      <a:xfrm>
                        <a:off x="3808202" y="6083690"/>
                        <a:ext cx="3676650" cy="514350"/>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32B12DD0-71A8-2017-B23D-E7551061867C}"/>
              </a:ext>
            </a:extLst>
          </p:cNvPr>
          <p:cNvSpPr txBox="1"/>
          <p:nvPr/>
        </p:nvSpPr>
        <p:spPr>
          <a:xfrm>
            <a:off x="500871" y="6156199"/>
            <a:ext cx="6094562" cy="369332"/>
          </a:xfrm>
          <a:prstGeom prst="rect">
            <a:avLst/>
          </a:prstGeom>
          <a:noFill/>
        </p:spPr>
        <p:txBody>
          <a:bodyPr wrap="square">
            <a:spAutoFit/>
          </a:bodyPr>
          <a:lstStyle/>
          <a:p>
            <a:r>
              <a:rPr lang="el-GR" sz="1800" b="1" u="sng" dirty="0">
                <a:solidFill>
                  <a:schemeClr val="accent1">
                    <a:lumMod val="75000"/>
                  </a:schemeClr>
                </a:solidFill>
                <a:latin typeface="Cambria" panose="02040503050406030204" pitchFamily="18" charset="0"/>
                <a:ea typeface="Cambria" panose="02040503050406030204" pitchFamily="18" charset="0"/>
              </a:rPr>
              <a:t>Δείτε υποδείγματα παρακάτω:</a:t>
            </a:r>
            <a:endParaRPr lang="el-GR" dirty="0"/>
          </a:p>
        </p:txBody>
      </p:sp>
    </p:spTree>
    <p:extLst>
      <p:ext uri="{BB962C8B-B14F-4D97-AF65-F5344CB8AC3E}">
        <p14:creationId xmlns:p14="http://schemas.microsoft.com/office/powerpoint/2010/main" val="29197415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70667-7979-113B-3EB1-57CB5343DAE8}"/>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742C89CE-B075-D0DF-7542-D5C0123991FE}"/>
              </a:ext>
            </a:extLst>
          </p:cNvPr>
          <p:cNvSpPr>
            <a:spLocks noGrp="1"/>
          </p:cNvSpPr>
          <p:nvPr>
            <p:ph type="ctrTitle"/>
          </p:nvPr>
        </p:nvSpPr>
        <p:spPr>
          <a:xfrm>
            <a:off x="796744" y="2369976"/>
            <a:ext cx="10455442" cy="2780521"/>
          </a:xfrm>
        </p:spPr>
        <p:txBody>
          <a:bodyPr>
            <a:normAutofit fontScale="90000"/>
          </a:bodyPr>
          <a:lstStyle/>
          <a:p>
            <a:br>
              <a:rPr lang="el-GR" sz="1800" dirty="0">
                <a:solidFill>
                  <a:schemeClr val="accent1">
                    <a:lumMod val="75000"/>
                  </a:schemeClr>
                </a:solidFill>
                <a:latin typeface="Cambria" panose="02040503050406030204" pitchFamily="18" charset="0"/>
                <a:ea typeface="Cambria" panose="02040503050406030204" pitchFamily="18" charset="0"/>
              </a:rPr>
            </a:br>
            <a:br>
              <a:rPr lang="el-GR" sz="3600" dirty="0">
                <a:solidFill>
                  <a:schemeClr val="accent1">
                    <a:lumMod val="75000"/>
                  </a:schemeClr>
                </a:solidFill>
                <a:latin typeface="Cambria" panose="02040503050406030204" pitchFamily="18" charset="0"/>
                <a:ea typeface="Cambria" panose="02040503050406030204" pitchFamily="18" charset="0"/>
              </a:rPr>
            </a:br>
            <a:br>
              <a:rPr lang="el-GR" sz="3600" dirty="0">
                <a:solidFill>
                  <a:schemeClr val="accent1">
                    <a:lumMod val="75000"/>
                  </a:schemeClr>
                </a:solidFill>
                <a:latin typeface="Cambria" panose="02040503050406030204" pitchFamily="18" charset="0"/>
                <a:ea typeface="Cambria" panose="02040503050406030204" pitchFamily="18" charset="0"/>
              </a:rPr>
            </a:br>
            <a:br>
              <a:rPr lang="el-GR" sz="3600" dirty="0">
                <a:solidFill>
                  <a:schemeClr val="accent1">
                    <a:lumMod val="75000"/>
                  </a:schemeClr>
                </a:solidFill>
                <a:latin typeface="Cambria" panose="02040503050406030204" pitchFamily="18" charset="0"/>
                <a:ea typeface="Cambria" panose="02040503050406030204" pitchFamily="18" charset="0"/>
              </a:rPr>
            </a:br>
            <a:r>
              <a:rPr lang="el-GR" sz="3600" dirty="0">
                <a:solidFill>
                  <a:schemeClr val="accent1">
                    <a:lumMod val="75000"/>
                  </a:schemeClr>
                </a:solidFill>
                <a:latin typeface="Cambria" panose="02040503050406030204" pitchFamily="18" charset="0"/>
                <a:ea typeface="Cambria" panose="02040503050406030204" pitchFamily="18" charset="0"/>
              </a:rPr>
              <a:t>Εφόσον όλα τα χαρτιά που θα κατατεθούν είναι ορθά θα σας αποσταλεί να υπογράψετε</a:t>
            </a:r>
            <a:r>
              <a:rPr lang="en-US" sz="3600" dirty="0">
                <a:solidFill>
                  <a:schemeClr val="accent1">
                    <a:lumMod val="75000"/>
                  </a:schemeClr>
                </a:solidFill>
                <a:latin typeface="Cambria" panose="02040503050406030204" pitchFamily="18" charset="0"/>
                <a:ea typeface="Cambria" panose="02040503050406030204" pitchFamily="18" charset="0"/>
              </a:rPr>
              <a:t> </a:t>
            </a:r>
            <a:r>
              <a:rPr lang="el-GR" sz="3600" dirty="0">
                <a:solidFill>
                  <a:schemeClr val="accent1">
                    <a:lumMod val="75000"/>
                  </a:schemeClr>
                </a:solidFill>
                <a:latin typeface="Cambria" panose="02040503050406030204" pitchFamily="18" charset="0"/>
                <a:ea typeface="Cambria" panose="02040503050406030204" pitchFamily="18" charset="0"/>
              </a:rPr>
              <a:t>δυο έγγραφα με τα ποσά των αποζημιώσεων από τον υπεύθυνο του γραφείου με ηλεκτρονική υπογραφή ή με φυσική υπογραφή και προσκόμιση τους στο Γραφείο Διεθνών και Ευρωπαϊκών Προγραμμάτων.</a:t>
            </a:r>
            <a:endParaRPr lang="en-US" sz="3600" dirty="0">
              <a:solidFill>
                <a:schemeClr val="accent1">
                  <a:lumMod val="75000"/>
                </a:schemeClr>
              </a:solidFill>
              <a:latin typeface="Cambria" panose="02040503050406030204" pitchFamily="18" charset="0"/>
              <a:ea typeface="Cambria" panose="02040503050406030204" pitchFamily="18" charset="0"/>
            </a:endParaRPr>
          </a:p>
        </p:txBody>
      </p:sp>
      <p:pic>
        <p:nvPicPr>
          <p:cNvPr id="4" name="Picture 3" descr="Blue text on a black background&#10;&#10;Description automatically generated">
            <a:extLst>
              <a:ext uri="{FF2B5EF4-FFF2-40B4-BE49-F238E27FC236}">
                <a16:creationId xmlns:a16="http://schemas.microsoft.com/office/drawing/2014/main" id="{239BBF73-8779-EA44-B59A-089D8E685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25" y="386961"/>
            <a:ext cx="3075202" cy="870339"/>
          </a:xfrm>
          <a:prstGeom prst="rect">
            <a:avLst/>
          </a:prstGeom>
        </p:spPr>
      </p:pic>
      <p:sp>
        <p:nvSpPr>
          <p:cNvPr id="3" name="Τίτλος 1">
            <a:extLst>
              <a:ext uri="{FF2B5EF4-FFF2-40B4-BE49-F238E27FC236}">
                <a16:creationId xmlns:a16="http://schemas.microsoft.com/office/drawing/2014/main" id="{1163F9D3-0A08-0476-983E-5C505FC6DB08}"/>
              </a:ext>
            </a:extLst>
          </p:cNvPr>
          <p:cNvSpPr txBox="1">
            <a:spLocks/>
          </p:cNvSpPr>
          <p:nvPr/>
        </p:nvSpPr>
        <p:spPr>
          <a:xfrm>
            <a:off x="796744" y="3267482"/>
            <a:ext cx="10526977" cy="188301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200" dirty="0">
              <a:solidFill>
                <a:schemeClr val="accent1">
                  <a:lumMod val="75000"/>
                </a:schemeClr>
              </a:solidFill>
              <a:latin typeface="Cambria" panose="02040503050406030204" pitchFamily="18" charset="0"/>
              <a:ea typeface="Cambria" panose="02040503050406030204" pitchFamily="18" charset="0"/>
            </a:endParaRPr>
          </a:p>
        </p:txBody>
      </p:sp>
      <p:sp>
        <p:nvSpPr>
          <p:cNvPr id="6" name="Τίτλος 1">
            <a:extLst>
              <a:ext uri="{FF2B5EF4-FFF2-40B4-BE49-F238E27FC236}">
                <a16:creationId xmlns:a16="http://schemas.microsoft.com/office/drawing/2014/main" id="{3ABBC0E5-2D64-B830-3045-D6AA36B9D075}"/>
              </a:ext>
            </a:extLst>
          </p:cNvPr>
          <p:cNvSpPr txBox="1">
            <a:spLocks/>
          </p:cNvSpPr>
          <p:nvPr/>
        </p:nvSpPr>
        <p:spPr>
          <a:xfrm>
            <a:off x="832511" y="2166342"/>
            <a:ext cx="10526977" cy="4178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57200" indent="-457200" algn="l">
              <a:buFont typeface="Arial" panose="020B0604020202020204" pitchFamily="34" charset="0"/>
              <a:buChar char="•"/>
            </a:pPr>
            <a:endParaRPr lang="el-GR" sz="3200" dirty="0">
              <a:solidFill>
                <a:schemeClr val="accent1">
                  <a:lumMod val="75000"/>
                </a:schemeClr>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D33F25D6-0CCD-A77F-D8CB-C956524D9D9E}"/>
              </a:ext>
            </a:extLst>
          </p:cNvPr>
          <p:cNvSpPr txBox="1"/>
          <p:nvPr/>
        </p:nvSpPr>
        <p:spPr>
          <a:xfrm>
            <a:off x="2032231" y="1144304"/>
            <a:ext cx="8056001" cy="1089529"/>
          </a:xfrm>
          <a:prstGeom prst="rect">
            <a:avLst/>
          </a:prstGeom>
        </p:spPr>
        <p:txBody>
          <a:bodyPr vert="horz" lIns="91440" tIns="45720" rIns="91440" bIns="45720" rtlCol="0" anchor="b">
            <a:noAutofit/>
          </a:bodyPr>
          <a:lstStyle>
            <a:lvl1pPr algn="ctr">
              <a:lnSpc>
                <a:spcPct val="90000"/>
              </a:lnSpc>
              <a:spcBef>
                <a:spcPct val="0"/>
              </a:spcBef>
              <a:buNone/>
              <a:defRPr sz="3600">
                <a:solidFill>
                  <a:schemeClr val="accent1">
                    <a:lumMod val="75000"/>
                  </a:schemeClr>
                </a:solidFill>
                <a:latin typeface="Cambria" panose="02040503050406030204" pitchFamily="18" charset="0"/>
                <a:ea typeface="Cambria" panose="02040503050406030204" pitchFamily="18" charset="0"/>
                <a:cs typeface="+mj-cs"/>
              </a:defRPr>
            </a:lvl1pPr>
          </a:lstStyle>
          <a:p>
            <a:r>
              <a:rPr lang="el-GR" dirty="0"/>
              <a:t>Τελική διαδικασία αποζημίωσης</a:t>
            </a:r>
          </a:p>
        </p:txBody>
      </p:sp>
    </p:spTree>
    <p:extLst>
      <p:ext uri="{BB962C8B-B14F-4D97-AF65-F5344CB8AC3E}">
        <p14:creationId xmlns:p14="http://schemas.microsoft.com/office/powerpoint/2010/main" val="22672462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809E1-A99A-F6C5-C1DD-F9058B6A5AF5}"/>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70897709-50B7-65DC-CB33-82280BCDFFE3}"/>
              </a:ext>
            </a:extLst>
          </p:cNvPr>
          <p:cNvSpPr>
            <a:spLocks noGrp="1"/>
          </p:cNvSpPr>
          <p:nvPr>
            <p:ph type="ctrTitle"/>
          </p:nvPr>
        </p:nvSpPr>
        <p:spPr>
          <a:xfrm>
            <a:off x="666086" y="2441275"/>
            <a:ext cx="10455442" cy="3769744"/>
          </a:xfrm>
        </p:spPr>
        <p:txBody>
          <a:bodyPr>
            <a:noAutofit/>
          </a:bodyPr>
          <a:lstStyle/>
          <a:p>
            <a:pPr>
              <a:lnSpc>
                <a:spcPct val="150000"/>
              </a:lnSpc>
            </a:pPr>
            <a:br>
              <a:rPr lang="el-GR" sz="2000" dirty="0">
                <a:solidFill>
                  <a:schemeClr val="accent1">
                    <a:lumMod val="75000"/>
                  </a:schemeClr>
                </a:solidFill>
                <a:latin typeface="Cambria" panose="02040503050406030204" pitchFamily="18" charset="0"/>
                <a:ea typeface="Cambria" panose="02040503050406030204" pitchFamily="18" charset="0"/>
              </a:rPr>
            </a:br>
            <a:r>
              <a:rPr lang="el-GR" sz="2000" dirty="0">
                <a:solidFill>
                  <a:schemeClr val="accent1">
                    <a:lumMod val="75000"/>
                  </a:schemeClr>
                </a:solidFill>
                <a:latin typeface="Cambria" panose="02040503050406030204" pitchFamily="18" charset="0"/>
                <a:ea typeface="Cambria" panose="02040503050406030204" pitchFamily="18" charset="0"/>
              </a:rPr>
              <a:t>Όλοι οι μετακινούμενοι την επόμενη της επιστροφής τους θα λάβουν στο </a:t>
            </a:r>
            <a:r>
              <a:rPr lang="en-US" sz="2000" dirty="0">
                <a:solidFill>
                  <a:schemeClr val="accent1">
                    <a:lumMod val="75000"/>
                  </a:schemeClr>
                </a:solidFill>
                <a:latin typeface="Cambria" panose="02040503050406030204" pitchFamily="18" charset="0"/>
                <a:ea typeface="Cambria" panose="02040503050406030204" pitchFamily="18" charset="0"/>
              </a:rPr>
              <a:t>email</a:t>
            </a:r>
            <a:r>
              <a:rPr lang="el-GR" sz="2000" dirty="0">
                <a:solidFill>
                  <a:schemeClr val="accent1">
                    <a:lumMod val="75000"/>
                  </a:schemeClr>
                </a:solidFill>
                <a:latin typeface="Cambria" panose="02040503050406030204" pitchFamily="18" charset="0"/>
                <a:ea typeface="Cambria" panose="02040503050406030204" pitchFamily="18" charset="0"/>
              </a:rPr>
              <a:t> τους </a:t>
            </a:r>
            <a:br>
              <a:rPr lang="el-GR" sz="2000" dirty="0">
                <a:solidFill>
                  <a:schemeClr val="accent1">
                    <a:lumMod val="75000"/>
                  </a:schemeClr>
                </a:solidFill>
                <a:latin typeface="Cambria" panose="02040503050406030204" pitchFamily="18" charset="0"/>
                <a:ea typeface="Cambria" panose="02040503050406030204" pitchFamily="18" charset="0"/>
              </a:rPr>
            </a:br>
            <a:r>
              <a:rPr lang="el-GR" sz="2000" i="1" u="sng" dirty="0">
                <a:solidFill>
                  <a:schemeClr val="accent1">
                    <a:lumMod val="75000"/>
                  </a:schemeClr>
                </a:solidFill>
                <a:latin typeface="Cambria" panose="02040503050406030204" pitchFamily="18" charset="0"/>
                <a:ea typeface="Cambria" panose="02040503050406030204" pitchFamily="18" charset="0"/>
              </a:rPr>
              <a:t>(ελέγχουμε και τα ανεπιθύμητα) </a:t>
            </a:r>
            <a:r>
              <a:rPr lang="el-GR" sz="2000" dirty="0">
                <a:solidFill>
                  <a:schemeClr val="accent1">
                    <a:lumMod val="75000"/>
                  </a:schemeClr>
                </a:solidFill>
                <a:latin typeface="Cambria" panose="02040503050406030204" pitchFamily="18" charset="0"/>
                <a:ea typeface="Cambria" panose="02040503050406030204" pitchFamily="18" charset="0"/>
              </a:rPr>
              <a:t>ένα μήνυμα από την ευρωπαϊκή ένωση για συμπλήρωση ενός ερωτηματολογίου.</a:t>
            </a:r>
            <a:br>
              <a:rPr lang="el-GR" sz="2000" dirty="0">
                <a:solidFill>
                  <a:schemeClr val="accent1">
                    <a:lumMod val="75000"/>
                  </a:schemeClr>
                </a:solidFill>
                <a:latin typeface="Cambria" panose="02040503050406030204" pitchFamily="18" charset="0"/>
                <a:ea typeface="Cambria" panose="02040503050406030204" pitchFamily="18" charset="0"/>
              </a:rPr>
            </a:br>
            <a:r>
              <a:rPr lang="el-GR" sz="2000" b="1" u="sng" dirty="0">
                <a:solidFill>
                  <a:schemeClr val="accent1">
                    <a:lumMod val="75000"/>
                  </a:schemeClr>
                </a:solidFill>
                <a:latin typeface="Cambria" panose="02040503050406030204" pitchFamily="18" charset="0"/>
                <a:ea typeface="Cambria" panose="02040503050406030204" pitchFamily="18" charset="0"/>
              </a:rPr>
              <a:t>Η συμπλήρωσή του είναι υποχρεωτική </a:t>
            </a:r>
            <a:r>
              <a:rPr lang="el-GR" sz="2000" dirty="0">
                <a:solidFill>
                  <a:schemeClr val="accent1">
                    <a:lumMod val="75000"/>
                  </a:schemeClr>
                </a:solidFill>
                <a:latin typeface="Cambria" panose="02040503050406030204" pitchFamily="18" charset="0"/>
                <a:ea typeface="Cambria" panose="02040503050406030204" pitchFamily="18" charset="0"/>
              </a:rPr>
              <a:t>για να προχωρήσει η ΕΕ στην εντολή κατάθεσης του ποσού.</a:t>
            </a:r>
            <a:br>
              <a:rPr lang="el-GR" sz="2000" dirty="0">
                <a:solidFill>
                  <a:schemeClr val="accent1">
                    <a:lumMod val="75000"/>
                  </a:schemeClr>
                </a:solidFill>
                <a:latin typeface="Cambria" panose="02040503050406030204" pitchFamily="18" charset="0"/>
                <a:ea typeface="Cambria" panose="02040503050406030204" pitchFamily="18" charset="0"/>
              </a:rPr>
            </a:br>
            <a:br>
              <a:rPr lang="el-GR" sz="2000" dirty="0">
                <a:solidFill>
                  <a:schemeClr val="accent1">
                    <a:lumMod val="75000"/>
                  </a:schemeClr>
                </a:solidFill>
                <a:latin typeface="Cambria" panose="02040503050406030204" pitchFamily="18" charset="0"/>
                <a:ea typeface="Cambria" panose="02040503050406030204" pitchFamily="18" charset="0"/>
              </a:rPr>
            </a:br>
            <a:r>
              <a:rPr lang="el-GR" sz="2000" dirty="0">
                <a:solidFill>
                  <a:schemeClr val="accent1">
                    <a:lumMod val="75000"/>
                  </a:schemeClr>
                </a:solidFill>
                <a:latin typeface="Cambria" panose="02040503050406030204" pitchFamily="18" charset="0"/>
                <a:ea typeface="Cambria" panose="02040503050406030204" pitchFamily="18" charset="0"/>
              </a:rPr>
              <a:t>Το </a:t>
            </a:r>
            <a:r>
              <a:rPr lang="en-US" sz="2000" dirty="0">
                <a:solidFill>
                  <a:schemeClr val="accent1">
                    <a:lumMod val="75000"/>
                  </a:schemeClr>
                </a:solidFill>
                <a:latin typeface="Cambria" panose="02040503050406030204" pitchFamily="18" charset="0"/>
                <a:ea typeface="Cambria" panose="02040503050406030204" pitchFamily="18" charset="0"/>
              </a:rPr>
              <a:t>email </a:t>
            </a:r>
            <a:r>
              <a:rPr lang="el-GR" sz="2000" dirty="0">
                <a:solidFill>
                  <a:schemeClr val="accent1">
                    <a:lumMod val="75000"/>
                  </a:schemeClr>
                </a:solidFill>
                <a:latin typeface="Cambria" panose="02040503050406030204" pitchFamily="18" charset="0"/>
                <a:ea typeface="Cambria" panose="02040503050406030204" pitchFamily="18" charset="0"/>
              </a:rPr>
              <a:t>θα είναι από : </a:t>
            </a:r>
            <a:r>
              <a:rPr lang="en-US" sz="2000" dirty="0">
                <a:solidFill>
                  <a:schemeClr val="accent1">
                    <a:lumMod val="75000"/>
                  </a:schemeClr>
                </a:solidFill>
                <a:latin typeface="Cambria" panose="02040503050406030204" pitchFamily="18" charset="0"/>
                <a:ea typeface="Cambria" panose="02040503050406030204" pitchFamily="18" charset="0"/>
                <a:hlinkClick r:id="rId2"/>
              </a:rPr>
              <a:t>EU-CORPORATE-NOTIFICATION-SYSTEM@ec.europa.eu</a:t>
            </a:r>
            <a:r>
              <a:rPr lang="en-US" sz="2000" dirty="0">
                <a:solidFill>
                  <a:schemeClr val="accent1">
                    <a:lumMod val="75000"/>
                  </a:schemeClr>
                </a:solidFill>
                <a:latin typeface="Cambria" panose="02040503050406030204" pitchFamily="18" charset="0"/>
                <a:ea typeface="Cambria" panose="02040503050406030204" pitchFamily="18" charset="0"/>
              </a:rPr>
              <a:t>  </a:t>
            </a:r>
            <a:r>
              <a:rPr lang="el-GR" sz="2000" dirty="0">
                <a:solidFill>
                  <a:schemeClr val="accent1">
                    <a:lumMod val="75000"/>
                  </a:schemeClr>
                </a:solidFill>
                <a:latin typeface="Cambria" panose="02040503050406030204" pitchFamily="18" charset="0"/>
                <a:ea typeface="Cambria" panose="02040503050406030204" pitchFamily="18" charset="0"/>
              </a:rPr>
              <a:t>με το παρακάτω κείμενο και κάνετε κλικ πάνω στον σύνδεσμο που σας δίνει :</a:t>
            </a:r>
            <a:endParaRPr lang="en-US" sz="4000" dirty="0">
              <a:solidFill>
                <a:schemeClr val="accent1">
                  <a:lumMod val="75000"/>
                </a:schemeClr>
              </a:solidFill>
              <a:latin typeface="Cambria" panose="02040503050406030204" pitchFamily="18" charset="0"/>
              <a:ea typeface="Cambria" panose="02040503050406030204" pitchFamily="18" charset="0"/>
            </a:endParaRPr>
          </a:p>
        </p:txBody>
      </p:sp>
      <p:pic>
        <p:nvPicPr>
          <p:cNvPr id="4" name="Picture 3" descr="Blue text on a black background&#10;&#10;Description automatically generated">
            <a:extLst>
              <a:ext uri="{FF2B5EF4-FFF2-40B4-BE49-F238E27FC236}">
                <a16:creationId xmlns:a16="http://schemas.microsoft.com/office/drawing/2014/main" id="{5D9CE9C2-ECA1-9DC3-2445-B7DC5E4A9F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525" y="386961"/>
            <a:ext cx="3075202" cy="870339"/>
          </a:xfrm>
          <a:prstGeom prst="rect">
            <a:avLst/>
          </a:prstGeom>
        </p:spPr>
      </p:pic>
      <p:sp>
        <p:nvSpPr>
          <p:cNvPr id="3" name="Τίτλος 1">
            <a:extLst>
              <a:ext uri="{FF2B5EF4-FFF2-40B4-BE49-F238E27FC236}">
                <a16:creationId xmlns:a16="http://schemas.microsoft.com/office/drawing/2014/main" id="{65D87177-DD27-0547-FAC9-2BD1F4DD6376}"/>
              </a:ext>
            </a:extLst>
          </p:cNvPr>
          <p:cNvSpPr txBox="1">
            <a:spLocks/>
          </p:cNvSpPr>
          <p:nvPr/>
        </p:nvSpPr>
        <p:spPr>
          <a:xfrm>
            <a:off x="796744" y="3267482"/>
            <a:ext cx="10526977" cy="188301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200" dirty="0">
              <a:solidFill>
                <a:schemeClr val="accent1">
                  <a:lumMod val="75000"/>
                </a:schemeClr>
              </a:solidFill>
              <a:latin typeface="Cambria" panose="02040503050406030204" pitchFamily="18" charset="0"/>
              <a:ea typeface="Cambria" panose="02040503050406030204" pitchFamily="18" charset="0"/>
            </a:endParaRPr>
          </a:p>
        </p:txBody>
      </p:sp>
      <p:sp>
        <p:nvSpPr>
          <p:cNvPr id="6" name="Τίτλος 1">
            <a:extLst>
              <a:ext uri="{FF2B5EF4-FFF2-40B4-BE49-F238E27FC236}">
                <a16:creationId xmlns:a16="http://schemas.microsoft.com/office/drawing/2014/main" id="{CB46F2BF-F1F7-9AD6-FB62-76C8F7C50997}"/>
              </a:ext>
            </a:extLst>
          </p:cNvPr>
          <p:cNvSpPr txBox="1">
            <a:spLocks/>
          </p:cNvSpPr>
          <p:nvPr/>
        </p:nvSpPr>
        <p:spPr>
          <a:xfrm>
            <a:off x="832511" y="2166342"/>
            <a:ext cx="10526977" cy="4178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57200" indent="-457200" algn="l">
              <a:buFont typeface="Arial" panose="020B0604020202020204" pitchFamily="34" charset="0"/>
              <a:buChar char="•"/>
            </a:pPr>
            <a:endParaRPr lang="el-GR" sz="3200" dirty="0">
              <a:solidFill>
                <a:schemeClr val="accent1">
                  <a:lumMod val="75000"/>
                </a:schemeClr>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612E265D-E436-3F75-F9AF-881C7820B067}"/>
              </a:ext>
            </a:extLst>
          </p:cNvPr>
          <p:cNvSpPr txBox="1"/>
          <p:nvPr/>
        </p:nvSpPr>
        <p:spPr>
          <a:xfrm>
            <a:off x="2032231" y="983635"/>
            <a:ext cx="8056001" cy="1089529"/>
          </a:xfrm>
          <a:prstGeom prst="rect">
            <a:avLst/>
          </a:prstGeom>
        </p:spPr>
        <p:txBody>
          <a:bodyPr vert="horz" lIns="91440" tIns="45720" rIns="91440" bIns="45720" rtlCol="0" anchor="b">
            <a:noAutofit/>
          </a:bodyPr>
          <a:lstStyle>
            <a:lvl1pPr algn="ctr">
              <a:lnSpc>
                <a:spcPct val="90000"/>
              </a:lnSpc>
              <a:spcBef>
                <a:spcPct val="0"/>
              </a:spcBef>
              <a:buNone/>
              <a:defRPr sz="3600">
                <a:solidFill>
                  <a:schemeClr val="accent1">
                    <a:lumMod val="75000"/>
                  </a:schemeClr>
                </a:solidFill>
                <a:latin typeface="Cambria" panose="02040503050406030204" pitchFamily="18" charset="0"/>
                <a:ea typeface="Cambria" panose="02040503050406030204" pitchFamily="18" charset="0"/>
                <a:cs typeface="+mj-cs"/>
              </a:defRPr>
            </a:lvl1pPr>
          </a:lstStyle>
          <a:p>
            <a:r>
              <a:rPr lang="el-GR" dirty="0"/>
              <a:t>Ολοκλήρωση της διαδικασίας</a:t>
            </a:r>
          </a:p>
        </p:txBody>
      </p:sp>
    </p:spTree>
    <p:extLst>
      <p:ext uri="{BB962C8B-B14F-4D97-AF65-F5344CB8AC3E}">
        <p14:creationId xmlns:p14="http://schemas.microsoft.com/office/powerpoint/2010/main" val="35956600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27467-E55D-5364-A100-9678822F9D97}"/>
            </a:ext>
          </a:extLst>
        </p:cNvPr>
        <p:cNvGrpSpPr/>
        <p:nvPr/>
      </p:nvGrpSpPr>
      <p:grpSpPr>
        <a:xfrm>
          <a:off x="0" y="0"/>
          <a:ext cx="0" cy="0"/>
          <a:chOff x="0" y="0"/>
          <a:chExt cx="0" cy="0"/>
        </a:xfrm>
      </p:grpSpPr>
      <p:pic>
        <p:nvPicPr>
          <p:cNvPr id="4" name="Picture 3" descr="Blue text on a black background&#10;&#10;Description automatically generated">
            <a:extLst>
              <a:ext uri="{FF2B5EF4-FFF2-40B4-BE49-F238E27FC236}">
                <a16:creationId xmlns:a16="http://schemas.microsoft.com/office/drawing/2014/main" id="{EBA64F93-296A-77DC-33F7-92DD41E0CE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25" y="386961"/>
            <a:ext cx="3075202" cy="870339"/>
          </a:xfrm>
          <a:prstGeom prst="rect">
            <a:avLst/>
          </a:prstGeom>
        </p:spPr>
      </p:pic>
      <p:sp>
        <p:nvSpPr>
          <p:cNvPr id="3" name="Τίτλος 1">
            <a:extLst>
              <a:ext uri="{FF2B5EF4-FFF2-40B4-BE49-F238E27FC236}">
                <a16:creationId xmlns:a16="http://schemas.microsoft.com/office/drawing/2014/main" id="{3D106D5F-DD7F-6931-7EE1-80C33F5AFC7C}"/>
              </a:ext>
            </a:extLst>
          </p:cNvPr>
          <p:cNvSpPr txBox="1">
            <a:spLocks/>
          </p:cNvSpPr>
          <p:nvPr/>
        </p:nvSpPr>
        <p:spPr>
          <a:xfrm>
            <a:off x="796744" y="3267482"/>
            <a:ext cx="10526977" cy="188301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200" dirty="0">
              <a:solidFill>
                <a:schemeClr val="accent1">
                  <a:lumMod val="75000"/>
                </a:schemeClr>
              </a:solidFill>
              <a:latin typeface="Cambria" panose="02040503050406030204" pitchFamily="18" charset="0"/>
              <a:ea typeface="Cambria" panose="02040503050406030204" pitchFamily="18" charset="0"/>
            </a:endParaRPr>
          </a:p>
        </p:txBody>
      </p:sp>
      <p:sp>
        <p:nvSpPr>
          <p:cNvPr id="6" name="Τίτλος 1">
            <a:extLst>
              <a:ext uri="{FF2B5EF4-FFF2-40B4-BE49-F238E27FC236}">
                <a16:creationId xmlns:a16="http://schemas.microsoft.com/office/drawing/2014/main" id="{117E2324-84DA-FFF4-8AD5-3D67F4F4EC89}"/>
              </a:ext>
            </a:extLst>
          </p:cNvPr>
          <p:cNvSpPr txBox="1">
            <a:spLocks/>
          </p:cNvSpPr>
          <p:nvPr/>
        </p:nvSpPr>
        <p:spPr>
          <a:xfrm>
            <a:off x="832511" y="2166342"/>
            <a:ext cx="10526977" cy="4178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57200" indent="-457200" algn="l">
              <a:buFont typeface="Arial" panose="020B0604020202020204" pitchFamily="34" charset="0"/>
              <a:buChar char="•"/>
            </a:pPr>
            <a:endParaRPr lang="el-GR" sz="3200" dirty="0">
              <a:solidFill>
                <a:schemeClr val="accent1">
                  <a:lumMod val="75000"/>
                </a:schemeClr>
              </a:solidFill>
              <a:latin typeface="Cambria" panose="02040503050406030204" pitchFamily="18" charset="0"/>
              <a:ea typeface="Cambria" panose="02040503050406030204" pitchFamily="18" charset="0"/>
            </a:endParaRPr>
          </a:p>
        </p:txBody>
      </p:sp>
      <p:sp>
        <p:nvSpPr>
          <p:cNvPr id="5" name="Rectangle 1">
            <a:extLst>
              <a:ext uri="{FF2B5EF4-FFF2-40B4-BE49-F238E27FC236}">
                <a16:creationId xmlns:a16="http://schemas.microsoft.com/office/drawing/2014/main" id="{EFA1C478-D116-A155-AA33-543BD21CAFF2}"/>
              </a:ext>
            </a:extLst>
          </p:cNvPr>
          <p:cNvSpPr>
            <a:spLocks noChangeArrowheads="1"/>
          </p:cNvSpPr>
          <p:nvPr/>
        </p:nvSpPr>
        <p:spPr bwMode="auto">
          <a:xfrm>
            <a:off x="8494143" y="18550"/>
            <a:ext cx="3165894" cy="24622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&lt;</a:t>
            </a:r>
            <a:r>
              <a:rPr kumimoji="0" lang="en-US" altLang="en-US" sz="1000" b="0" i="0" u="none" strike="noStrike" cap="none" normalizeH="0" baseline="0" dirty="0">
                <a:ln>
                  <a:noFill/>
                </a:ln>
                <a:solidFill>
                  <a:schemeClr val="tx1"/>
                </a:solidFill>
                <a:effectLst/>
                <a:latin typeface="Calibri" panose="020F0502020204030204" pitchFamily="34" charset="0"/>
                <a:cs typeface="Calibri" panose="020F0502020204030204" pitchFamily="34" charset="0"/>
                <a:hlinkClick r:id="rId3"/>
              </a:rPr>
              <a:t>EU-CORPORATE-NOTIFICATION-SYSTEM@ec.europa.eu</a:t>
            </a:r>
            <a:r>
              <a:rPr kumimoji="0" lang="en-US" altLang="en-US" sz="10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&gt;</a:t>
            </a:r>
            <a:r>
              <a:rPr kumimoji="0" lang="en-US" altLang="en-US" sz="8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Rectangle 2">
            <a:extLst>
              <a:ext uri="{FF2B5EF4-FFF2-40B4-BE49-F238E27FC236}">
                <a16:creationId xmlns:a16="http://schemas.microsoft.com/office/drawing/2014/main" id="{3540F071-1792-8DCD-49AA-4B638E830300}"/>
              </a:ext>
            </a:extLst>
          </p:cNvPr>
          <p:cNvSpPr>
            <a:spLocks noChangeArrowheads="1"/>
          </p:cNvSpPr>
          <p:nvPr/>
        </p:nvSpPr>
        <p:spPr bwMode="auto">
          <a:xfrm>
            <a:off x="8494143" y="264771"/>
            <a:ext cx="3220528" cy="24622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Calibri" panose="020F0502020204030204" pitchFamily="34" charset="0"/>
                <a:cs typeface="Calibri" panose="020F0502020204030204" pitchFamily="34" charset="0"/>
              </a:rPr>
              <a:t>&lt;</a:t>
            </a:r>
            <a:r>
              <a:rPr kumimoji="0" lang="en-US" altLang="en-US" sz="1000" b="0" i="0" u="none" strike="noStrike" cap="none" normalizeH="0" baseline="0">
                <a:ln>
                  <a:noFill/>
                </a:ln>
                <a:solidFill>
                  <a:schemeClr val="tx1"/>
                </a:solidFill>
                <a:effectLst/>
                <a:latin typeface="Calibri" panose="020F0502020204030204" pitchFamily="34" charset="0"/>
                <a:cs typeface="Calibri" panose="020F0502020204030204" pitchFamily="34" charset="0"/>
                <a:hlinkClick r:id="rId3"/>
              </a:rPr>
              <a:t>EU-CORPORATE-NOTIFICATION-SYSTEM@ec.europa.eu</a:t>
            </a:r>
            <a:r>
              <a:rPr kumimoji="0" lang="en-US" altLang="en-US" sz="1000" b="0" i="0" u="none" strike="noStrike" cap="none" normalizeH="0" baseline="0">
                <a:ln>
                  <a:noFill/>
                </a:ln>
                <a:solidFill>
                  <a:srgbClr val="000000"/>
                </a:solidFill>
                <a:effectLst/>
                <a:latin typeface="Calibri" panose="020F0502020204030204" pitchFamily="34" charset="0"/>
                <a:cs typeface="Calibri" panose="020F0502020204030204" pitchFamily="34" charset="0"/>
              </a:rPr>
              <a:t>&gt;</a:t>
            </a:r>
            <a:r>
              <a:rPr kumimoji="0" lang="en-US" altLang="en-US" sz="800" b="0" i="0" u="none" strike="noStrike" cap="none" normalizeH="0" baseline="0">
                <a:ln>
                  <a:noFill/>
                </a:ln>
                <a:solidFill>
                  <a:schemeClr val="tx1"/>
                </a:solidFill>
                <a:effectLs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8" name="Πίνακας 7">
            <a:extLst>
              <a:ext uri="{FF2B5EF4-FFF2-40B4-BE49-F238E27FC236}">
                <a16:creationId xmlns:a16="http://schemas.microsoft.com/office/drawing/2014/main" id="{0E2CC4FB-A897-A773-788D-90240EB27459}"/>
              </a:ext>
            </a:extLst>
          </p:cNvPr>
          <p:cNvGraphicFramePr>
            <a:graphicFrameLocks noGrp="1"/>
          </p:cNvGraphicFramePr>
          <p:nvPr/>
        </p:nvGraphicFramePr>
        <p:xfrm>
          <a:off x="3238500" y="3448844"/>
          <a:ext cx="5715000" cy="1104900"/>
        </p:xfrm>
        <a:graphic>
          <a:graphicData uri="http://schemas.openxmlformats.org/drawingml/2006/table">
            <a:tbl>
              <a:tblPr/>
              <a:tblGrid>
                <a:gridCol w="1809750">
                  <a:extLst>
                    <a:ext uri="{9D8B030D-6E8A-4147-A177-3AD203B41FA5}">
                      <a16:colId xmlns:a16="http://schemas.microsoft.com/office/drawing/2014/main" val="3177002648"/>
                    </a:ext>
                  </a:extLst>
                </a:gridCol>
                <a:gridCol w="3905250">
                  <a:extLst>
                    <a:ext uri="{9D8B030D-6E8A-4147-A177-3AD203B41FA5}">
                      <a16:colId xmlns:a16="http://schemas.microsoft.com/office/drawing/2014/main" val="319249375"/>
                    </a:ext>
                  </a:extLst>
                </a:gridCol>
              </a:tblGrid>
              <a:tr h="0">
                <a:tc>
                  <a:txBody>
                    <a:bodyPr/>
                    <a:lstStyle/>
                    <a:p>
                      <a:endParaRPr lang="en-US"/>
                    </a:p>
                  </a:txBody>
                  <a:tcPr anchor="ctr">
                    <a:lnL>
                      <a:noFill/>
                    </a:lnL>
                    <a:lnR>
                      <a:noFill/>
                    </a:lnR>
                    <a:lnT>
                      <a:noFill/>
                    </a:lnT>
                    <a:lnB>
                      <a:noFill/>
                    </a:lnB>
                    <a:solidFill>
                      <a:srgbClr val="FFFFFF"/>
                    </a:solidFill>
                  </a:tcPr>
                </a:tc>
                <a:tc>
                  <a:txBody>
                    <a:bodyPr/>
                    <a:lstStyle/>
                    <a:p>
                      <a:endParaRPr lang="en-US"/>
                    </a:p>
                  </a:txBody>
                  <a:tcPr>
                    <a:lnL>
                      <a:noFill/>
                    </a:lnL>
                  </a:tcPr>
                </a:tc>
                <a:extLst>
                  <a:ext uri="{0D108BD9-81ED-4DB2-BD59-A6C34878D82A}">
                    <a16:rowId xmlns:a16="http://schemas.microsoft.com/office/drawing/2014/main" val="4269194234"/>
                  </a:ext>
                </a:extLst>
              </a:tr>
              <a:tr h="0">
                <a:tc>
                  <a:txBody>
                    <a:bodyPr/>
                    <a:lstStyle/>
                    <a:p>
                      <a:pPr algn="l"/>
                      <a:endParaRPr lang="en-US">
                        <a:effectLst/>
                      </a:endParaRPr>
                    </a:p>
                  </a:txBody>
                  <a:tcPr marR="95250" marT="95250" marB="95250" anchor="ctr">
                    <a:lnL>
                      <a:noFill/>
                    </a:lnL>
                    <a:lnR>
                      <a:noFill/>
                    </a:lnR>
                    <a:lnT>
                      <a:noFill/>
                    </a:lnT>
                    <a:lnB>
                      <a:noFill/>
                    </a:lnB>
                    <a:solidFill>
                      <a:srgbClr val="FFFFFF"/>
                    </a:solidFill>
                  </a:tcPr>
                </a:tc>
                <a:tc>
                  <a:txBody>
                    <a:bodyPr/>
                    <a:lstStyle/>
                    <a:p>
                      <a:r>
                        <a:rPr lang="en-US" b="1">
                          <a:solidFill>
                            <a:srgbClr val="09496F"/>
                          </a:solidFill>
                          <a:effectLst/>
                        </a:rPr>
                        <a:t>Erasmus+ and European Solidarity Corps</a:t>
                      </a:r>
                      <a:endParaRPr lang="en-US">
                        <a:effectLst/>
                      </a:endParaRPr>
                    </a:p>
                  </a:txBody>
                  <a:tcPr marT="95250" marB="95250" anchor="b">
                    <a:lnL>
                      <a:noFill/>
                    </a:lnL>
                    <a:lnR>
                      <a:noFill/>
                    </a:lnR>
                    <a:lnB>
                      <a:noFill/>
                    </a:lnB>
                    <a:solidFill>
                      <a:srgbClr val="FFFFFF"/>
                    </a:solidFill>
                  </a:tcPr>
                </a:tc>
                <a:extLst>
                  <a:ext uri="{0D108BD9-81ED-4DB2-BD59-A6C34878D82A}">
                    <a16:rowId xmlns:a16="http://schemas.microsoft.com/office/drawing/2014/main" val="241189198"/>
                  </a:ext>
                </a:extLst>
              </a:tr>
            </a:tbl>
          </a:graphicData>
        </a:graphic>
      </p:graphicFrame>
      <p:graphicFrame>
        <p:nvGraphicFramePr>
          <p:cNvPr id="9" name="Πίνακας 8">
            <a:extLst>
              <a:ext uri="{FF2B5EF4-FFF2-40B4-BE49-F238E27FC236}">
                <a16:creationId xmlns:a16="http://schemas.microsoft.com/office/drawing/2014/main" id="{EF10E875-E303-B77A-275E-85C989CFBE40}"/>
              </a:ext>
            </a:extLst>
          </p:cNvPr>
          <p:cNvGraphicFramePr>
            <a:graphicFrameLocks noGrp="1"/>
          </p:cNvGraphicFramePr>
          <p:nvPr/>
        </p:nvGraphicFramePr>
        <p:xfrm>
          <a:off x="838200" y="3875305"/>
          <a:ext cx="10515600" cy="251978"/>
        </p:xfrm>
        <a:graphic>
          <a:graphicData uri="http://schemas.openxmlformats.org/drawingml/2006/table">
            <a:tbl>
              <a:tblPr/>
              <a:tblGrid>
                <a:gridCol w="10515600">
                  <a:extLst>
                    <a:ext uri="{9D8B030D-6E8A-4147-A177-3AD203B41FA5}">
                      <a16:colId xmlns:a16="http://schemas.microsoft.com/office/drawing/2014/main" val="1886470467"/>
                    </a:ext>
                  </a:extLst>
                </a:gridCol>
              </a:tblGrid>
              <a:tr h="227325">
                <a:tc>
                  <a:txBody>
                    <a:bodyPr/>
                    <a:lstStyle/>
                    <a:p>
                      <a:pPr fontAlgn="t">
                        <a:lnSpc>
                          <a:spcPts val="1125"/>
                        </a:lnSpc>
                      </a:pPr>
                      <a:r>
                        <a:rPr lang="en-US" sz="1400" b="1">
                          <a:solidFill>
                            <a:srgbClr val="09496F"/>
                          </a:solidFill>
                          <a:effectLst/>
                          <a:latin typeface="Verdana" panose="020B0604030504040204" pitchFamily="34" charset="0"/>
                        </a:rPr>
                        <a:t>Erasmus+ participant report</a:t>
                      </a:r>
                    </a:p>
                  </a:txBody>
                  <a:tcPr marL="29332" marR="58664" marT="35199" marB="58664">
                    <a:lnL>
                      <a:noFill/>
                    </a:lnL>
                    <a:lnR>
                      <a:noFill/>
                    </a:lnR>
                    <a:lnT>
                      <a:noFill/>
                    </a:lnT>
                    <a:lnB>
                      <a:noFill/>
                    </a:lnB>
                    <a:solidFill>
                      <a:srgbClr val="FFFFFF"/>
                    </a:solidFill>
                  </a:tcPr>
                </a:tc>
                <a:extLst>
                  <a:ext uri="{0D108BD9-81ED-4DB2-BD59-A6C34878D82A}">
                    <a16:rowId xmlns:a16="http://schemas.microsoft.com/office/drawing/2014/main" val="1598871180"/>
                  </a:ext>
                </a:extLst>
              </a:tr>
            </a:tbl>
          </a:graphicData>
        </a:graphic>
      </p:graphicFrame>
      <p:graphicFrame>
        <p:nvGraphicFramePr>
          <p:cNvPr id="10" name="Πίνακας 9">
            <a:extLst>
              <a:ext uri="{FF2B5EF4-FFF2-40B4-BE49-F238E27FC236}">
                <a16:creationId xmlns:a16="http://schemas.microsoft.com/office/drawing/2014/main" id="{8D97F501-2A1D-6C07-BB5C-4841BAFA140C}"/>
              </a:ext>
            </a:extLst>
          </p:cNvPr>
          <p:cNvGraphicFramePr>
            <a:graphicFrameLocks noGrp="1"/>
          </p:cNvGraphicFramePr>
          <p:nvPr>
            <p:extLst>
              <p:ext uri="{D42A27DB-BD31-4B8C-83A1-F6EECF244321}">
                <p14:modId xmlns:p14="http://schemas.microsoft.com/office/powerpoint/2010/main" val="31104541"/>
              </p:ext>
            </p:extLst>
          </p:nvPr>
        </p:nvGraphicFramePr>
        <p:xfrm>
          <a:off x="390524" y="1422552"/>
          <a:ext cx="11548433" cy="5214503"/>
        </p:xfrm>
        <a:graphic>
          <a:graphicData uri="http://schemas.openxmlformats.org/drawingml/2006/table">
            <a:tbl>
              <a:tblPr/>
              <a:tblGrid>
                <a:gridCol w="11548433">
                  <a:extLst>
                    <a:ext uri="{9D8B030D-6E8A-4147-A177-3AD203B41FA5}">
                      <a16:colId xmlns:a16="http://schemas.microsoft.com/office/drawing/2014/main" val="1021119001"/>
                    </a:ext>
                  </a:extLst>
                </a:gridCol>
              </a:tblGrid>
              <a:tr h="5211162">
                <a:tc>
                  <a:txBody>
                    <a:bodyPr/>
                    <a:lstStyle/>
                    <a:p>
                      <a:pPr algn="l" fontAlgn="t">
                        <a:lnSpc>
                          <a:spcPct val="100000"/>
                        </a:lnSpc>
                      </a:pPr>
                      <a:r>
                        <a:rPr lang="en-US" sz="1050" b="1" dirty="0">
                          <a:solidFill>
                            <a:srgbClr val="444345"/>
                          </a:solidFill>
                          <a:effectLst/>
                          <a:latin typeface="Verdana" panose="020B0604030504040204" pitchFamily="34" charset="0"/>
                        </a:rPr>
                        <a:t>Translation provided in English</a:t>
                      </a:r>
                      <a:endParaRPr lang="en-US" sz="1050" dirty="0">
                        <a:effectLst/>
                      </a:endParaRPr>
                    </a:p>
                    <a:p>
                      <a:pPr algn="l" fontAlgn="t">
                        <a:lnSpc>
                          <a:spcPct val="100000"/>
                        </a:lnSpc>
                      </a:pPr>
                      <a:br>
                        <a:rPr lang="en-US" sz="1050" dirty="0">
                          <a:solidFill>
                            <a:srgbClr val="444345"/>
                          </a:solidFill>
                          <a:effectLst/>
                          <a:latin typeface="Verdana" panose="020B0604030504040204" pitchFamily="34" charset="0"/>
                        </a:rPr>
                      </a:br>
                      <a:r>
                        <a:rPr lang="en-US" sz="1050" dirty="0">
                          <a:solidFill>
                            <a:srgbClr val="444345"/>
                          </a:solidFill>
                          <a:effectLst/>
                          <a:latin typeface="Verdana" panose="020B0604030504040204" pitchFamily="34" charset="0"/>
                        </a:rPr>
                        <a:t>Dear </a:t>
                      </a:r>
                      <a:r>
                        <a:rPr lang="el-GR" sz="1050" dirty="0">
                          <a:solidFill>
                            <a:srgbClr val="444345"/>
                          </a:solidFill>
                          <a:effectLst/>
                          <a:highlight>
                            <a:srgbClr val="FFFF00"/>
                          </a:highlight>
                          <a:latin typeface="Verdana" panose="020B0604030504040204" pitchFamily="34" charset="0"/>
                        </a:rPr>
                        <a:t>ΕΠΙΘΕΤΟ ΚΑΙ ΟΝΟΜΑ ΜΕΤΑΚΙΝΟΥΜΕΝΟΥ</a:t>
                      </a:r>
                      <a:endParaRPr lang="en-US" sz="1050" dirty="0">
                        <a:solidFill>
                          <a:srgbClr val="444345"/>
                        </a:solidFill>
                        <a:effectLst/>
                        <a:highlight>
                          <a:srgbClr val="FFFF00"/>
                        </a:highlight>
                        <a:latin typeface="Verdana" panose="020B0604030504040204" pitchFamily="34" charset="0"/>
                      </a:endParaRPr>
                    </a:p>
                    <a:p>
                      <a:pPr algn="l" fontAlgn="t">
                        <a:lnSpc>
                          <a:spcPct val="100000"/>
                        </a:lnSpc>
                      </a:pPr>
                      <a:r>
                        <a:rPr lang="en-US" sz="1050" dirty="0">
                          <a:solidFill>
                            <a:srgbClr val="444345"/>
                          </a:solidFill>
                          <a:effectLst/>
                          <a:latin typeface="Verdana" panose="020B0604030504040204" pitchFamily="34" charset="0"/>
                        </a:rPr>
                        <a:t>You recently took part in an Erasmus+ project. Now it's time to tell us what you think! It takes just 5-10 minutes to fill in your "participant report". This is a required part of your mobility activity placement, and your feedback is very valuable. Your sending </a:t>
                      </a:r>
                      <a:r>
                        <a:rPr lang="en-US" sz="1050" dirty="0" err="1">
                          <a:solidFill>
                            <a:srgbClr val="444345"/>
                          </a:solidFill>
                          <a:effectLst/>
                          <a:latin typeface="Verdana" panose="020B0604030504040204" pitchFamily="34" charset="0"/>
                        </a:rPr>
                        <a:t>organisation</a:t>
                      </a:r>
                      <a:r>
                        <a:rPr lang="en-US" sz="1050" dirty="0">
                          <a:solidFill>
                            <a:srgbClr val="444345"/>
                          </a:solidFill>
                          <a:effectLst/>
                          <a:latin typeface="Verdana" panose="020B0604030504040204" pitchFamily="34" charset="0"/>
                        </a:rPr>
                        <a:t>, the National Agencies and the European Commission use your answers to improve Erasmus+ for future participants.</a:t>
                      </a:r>
                      <a:endParaRPr lang="en-US" sz="1050" dirty="0">
                        <a:effectLst/>
                      </a:endParaRPr>
                    </a:p>
                    <a:p>
                      <a:pPr algn="l" fontAlgn="t">
                        <a:lnSpc>
                          <a:spcPct val="100000"/>
                        </a:lnSpc>
                      </a:pPr>
                      <a:r>
                        <a:rPr lang="en-US" sz="1050" dirty="0">
                          <a:solidFill>
                            <a:srgbClr val="444345"/>
                          </a:solidFill>
                          <a:effectLst/>
                          <a:latin typeface="Verdana" panose="020B0604030504040204" pitchFamily="34" charset="0"/>
                        </a:rPr>
                        <a:t>You should submit the report any time in the next 30 days. Click here to start:</a:t>
                      </a:r>
                      <a:r>
                        <a:rPr lang="en-US" sz="1050" dirty="0">
                          <a:solidFill>
                            <a:srgbClr val="444345"/>
                          </a:solidFill>
                          <a:effectLst/>
                          <a:highlight>
                            <a:srgbClr val="FFFF00"/>
                          </a:highlight>
                          <a:latin typeface="Verdana" panose="020B0604030504040204" pitchFamily="34" charset="0"/>
                        </a:rPr>
                        <a:t> </a:t>
                      </a:r>
                      <a:r>
                        <a:rPr lang="en-US" sz="1050" dirty="0">
                          <a:solidFill>
                            <a:srgbClr val="1155CC"/>
                          </a:solidFill>
                          <a:effectLst/>
                          <a:highlight>
                            <a:srgbClr val="FFFF00"/>
                          </a:highlight>
                          <a:latin typeface="Verdana" panose="020B0604030504040204" pitchFamily="34" charset="0"/>
                          <a:hlinkClick r:id="rId4"/>
                        </a:rPr>
                        <a:t>https://ec.europa.eu/eusurvey/runner/EP-KA1-HE-TRAINEESHIP-2023/f2dab31e-b78e-4fd9-9e85-0c3de1e8685a</a:t>
                      </a:r>
                      <a:r>
                        <a:rPr lang="el-GR" sz="1050" dirty="0">
                          <a:solidFill>
                            <a:srgbClr val="1155CC"/>
                          </a:solidFill>
                          <a:effectLst/>
                          <a:highlight>
                            <a:srgbClr val="FFFF00"/>
                          </a:highlight>
                          <a:latin typeface="Verdana" panose="020B0604030504040204" pitchFamily="34" charset="0"/>
                        </a:rPr>
                        <a:t>&gt;&gt;&gt;&gt;&gt;&gt;&gt;&gt;ΑΥΤΌ ΘΑ ΕΊΝΑΙ Ο ΣΥΝΔΕΣΜΟΣ ΠΟΥ ΘΑ ΠΡΕΠΕΙ ΝΑ ΑΚΟΥΛΟΥΘΗΣΕΤΕ</a:t>
                      </a:r>
                      <a:endParaRPr lang="en-US" sz="1050" dirty="0">
                        <a:effectLst/>
                        <a:highlight>
                          <a:srgbClr val="FFFF00"/>
                        </a:highlight>
                      </a:endParaRPr>
                    </a:p>
                    <a:p>
                      <a:pPr algn="l" fontAlgn="t">
                        <a:lnSpc>
                          <a:spcPct val="100000"/>
                        </a:lnSpc>
                      </a:pPr>
                      <a:r>
                        <a:rPr lang="en-US" sz="1050" dirty="0">
                          <a:solidFill>
                            <a:srgbClr val="444345"/>
                          </a:solidFill>
                          <a:effectLst/>
                          <a:latin typeface="Verdana" panose="020B0604030504040204" pitchFamily="34" charset="0"/>
                        </a:rPr>
                        <a:t>Please note that this report is intended to be submitted only by you and you may not forward the above link to any other recipient.</a:t>
                      </a:r>
                      <a:br>
                        <a:rPr lang="en-US" sz="1050" dirty="0">
                          <a:solidFill>
                            <a:srgbClr val="444345"/>
                          </a:solidFill>
                          <a:effectLst/>
                          <a:latin typeface="Verdana" panose="020B0604030504040204" pitchFamily="34" charset="0"/>
                        </a:rPr>
                      </a:br>
                      <a:r>
                        <a:rPr lang="en-US" sz="1050" dirty="0">
                          <a:solidFill>
                            <a:srgbClr val="444345"/>
                          </a:solidFill>
                          <a:effectLst/>
                          <a:latin typeface="Verdana" panose="020B0604030504040204" pitchFamily="34" charset="0"/>
                        </a:rPr>
                        <a:t>You may save a temporary draft and use the same hyperlink to get back to it. Once completed, you should submit the report by clicking on the "Submit" button. Be aware that you will no longer be able to change it.</a:t>
                      </a:r>
                      <a:endParaRPr lang="en-US" sz="1050" dirty="0">
                        <a:effectLst/>
                      </a:endParaRPr>
                    </a:p>
                    <a:p>
                      <a:pPr algn="l" fontAlgn="t">
                        <a:lnSpc>
                          <a:spcPct val="100000"/>
                        </a:lnSpc>
                      </a:pPr>
                      <a:r>
                        <a:rPr lang="en-US" sz="1050" dirty="0">
                          <a:solidFill>
                            <a:srgbClr val="444345"/>
                          </a:solidFill>
                          <a:effectLst/>
                          <a:latin typeface="Verdana" panose="020B0604030504040204" pitchFamily="34" charset="0"/>
                        </a:rPr>
                        <a:t>To help you fill in your report, please find below your main mobility activity details:</a:t>
                      </a:r>
                      <a:br>
                        <a:rPr lang="en-US" sz="1050" dirty="0">
                          <a:solidFill>
                            <a:srgbClr val="444345"/>
                          </a:solidFill>
                          <a:effectLst/>
                          <a:latin typeface="Verdana" panose="020B0604030504040204" pitchFamily="34" charset="0"/>
                        </a:rPr>
                      </a:br>
                      <a:r>
                        <a:rPr lang="en-US" sz="1050" dirty="0">
                          <a:solidFill>
                            <a:srgbClr val="444345"/>
                          </a:solidFill>
                          <a:effectLst/>
                          <a:latin typeface="Verdana" panose="020B0604030504040204" pitchFamily="34" charset="0"/>
                        </a:rPr>
                        <a:t>Mobility activity type: Student mobility for traineeships</a:t>
                      </a:r>
                      <a:br>
                        <a:rPr lang="en-US" sz="1050" dirty="0">
                          <a:solidFill>
                            <a:srgbClr val="444345"/>
                          </a:solidFill>
                          <a:effectLst/>
                          <a:latin typeface="Verdana" panose="020B0604030504040204" pitchFamily="34" charset="0"/>
                        </a:rPr>
                      </a:br>
                      <a:r>
                        <a:rPr lang="en-US" sz="1050" dirty="0">
                          <a:solidFill>
                            <a:srgbClr val="444345"/>
                          </a:solidFill>
                          <a:effectLst/>
                          <a:latin typeface="Verdana" panose="020B0604030504040204" pitchFamily="34" charset="0"/>
                        </a:rPr>
                        <a:t>Planned dates of mobility activity: 01/05/2024 - 31/08/2024</a:t>
                      </a:r>
                      <a:br>
                        <a:rPr lang="en-US" sz="1050" dirty="0">
                          <a:solidFill>
                            <a:srgbClr val="444345"/>
                          </a:solidFill>
                          <a:effectLst/>
                          <a:latin typeface="Verdana" panose="020B0604030504040204" pitchFamily="34" charset="0"/>
                        </a:rPr>
                      </a:br>
                      <a:r>
                        <a:rPr lang="en-US" sz="1050" dirty="0">
                          <a:solidFill>
                            <a:srgbClr val="444345"/>
                          </a:solidFill>
                          <a:effectLst/>
                          <a:latin typeface="Verdana" panose="020B0604030504040204" pitchFamily="34" charset="0"/>
                        </a:rPr>
                        <a:t>Country of mobility activity: Greece</a:t>
                      </a:r>
                      <a:br>
                        <a:rPr lang="en-US" sz="1050" dirty="0">
                          <a:solidFill>
                            <a:srgbClr val="444345"/>
                          </a:solidFill>
                          <a:effectLst/>
                          <a:latin typeface="Verdana" panose="020B0604030504040204" pitchFamily="34" charset="0"/>
                        </a:rPr>
                      </a:br>
                      <a:r>
                        <a:rPr lang="en-US" sz="1050" dirty="0">
                          <a:solidFill>
                            <a:srgbClr val="444345"/>
                          </a:solidFill>
                          <a:effectLst/>
                          <a:latin typeface="Verdana" panose="020B0604030504040204" pitchFamily="34" charset="0"/>
                        </a:rPr>
                        <a:t>Sending </a:t>
                      </a:r>
                      <a:r>
                        <a:rPr lang="en-US" sz="1050" dirty="0" err="1">
                          <a:solidFill>
                            <a:srgbClr val="444345"/>
                          </a:solidFill>
                          <a:effectLst/>
                          <a:latin typeface="Verdana" panose="020B0604030504040204" pitchFamily="34" charset="0"/>
                        </a:rPr>
                        <a:t>organisation</a:t>
                      </a:r>
                      <a:r>
                        <a:rPr lang="en-US" sz="1050" dirty="0">
                          <a:solidFill>
                            <a:srgbClr val="444345"/>
                          </a:solidFill>
                          <a:effectLst/>
                          <a:latin typeface="Verdana" panose="020B0604030504040204" pitchFamily="34" charset="0"/>
                        </a:rPr>
                        <a:t>:</a:t>
                      </a:r>
                      <a:br>
                        <a:rPr lang="en-US" sz="1050" dirty="0">
                          <a:solidFill>
                            <a:srgbClr val="444345"/>
                          </a:solidFill>
                          <a:effectLst/>
                          <a:latin typeface="Verdana" panose="020B0604030504040204" pitchFamily="34" charset="0"/>
                        </a:rPr>
                      </a:br>
                      <a:r>
                        <a:rPr lang="en-US" sz="1050" dirty="0">
                          <a:solidFill>
                            <a:srgbClr val="444345"/>
                          </a:solidFill>
                          <a:effectLst/>
                          <a:latin typeface="Verdana" panose="020B0604030504040204" pitchFamily="34" charset="0"/>
                        </a:rPr>
                        <a:t>Name: DIETHNES PANEPISTIMIO ELLADOS</a:t>
                      </a:r>
                      <a:br>
                        <a:rPr lang="en-US" sz="1050" dirty="0">
                          <a:solidFill>
                            <a:srgbClr val="444345"/>
                          </a:solidFill>
                          <a:effectLst/>
                          <a:latin typeface="Verdana" panose="020B0604030504040204" pitchFamily="34" charset="0"/>
                        </a:rPr>
                      </a:br>
                      <a:r>
                        <a:rPr lang="en-US" sz="1050" dirty="0">
                          <a:solidFill>
                            <a:srgbClr val="444345"/>
                          </a:solidFill>
                          <a:effectLst/>
                          <a:latin typeface="Verdana" panose="020B0604030504040204" pitchFamily="34" charset="0"/>
                        </a:rPr>
                        <a:t>City: SINDOS THESSALONIKI</a:t>
                      </a:r>
                      <a:br>
                        <a:rPr lang="en-US" sz="1050" dirty="0">
                          <a:solidFill>
                            <a:srgbClr val="444345"/>
                          </a:solidFill>
                          <a:effectLst/>
                          <a:latin typeface="Verdana" panose="020B0604030504040204" pitchFamily="34" charset="0"/>
                        </a:rPr>
                      </a:br>
                      <a:r>
                        <a:rPr lang="en-US" sz="1050" dirty="0">
                          <a:solidFill>
                            <a:srgbClr val="444345"/>
                          </a:solidFill>
                          <a:effectLst/>
                          <a:latin typeface="Verdana" panose="020B0604030504040204" pitchFamily="34" charset="0"/>
                        </a:rPr>
                        <a:t>Country: Greece</a:t>
                      </a:r>
                      <a:br>
                        <a:rPr lang="en-US" sz="1050" dirty="0">
                          <a:solidFill>
                            <a:srgbClr val="444345"/>
                          </a:solidFill>
                          <a:effectLst/>
                          <a:latin typeface="Verdana" panose="020B0604030504040204" pitchFamily="34" charset="0"/>
                        </a:rPr>
                      </a:br>
                      <a:r>
                        <a:rPr lang="en-US" sz="1050" dirty="0">
                          <a:solidFill>
                            <a:srgbClr val="444345"/>
                          </a:solidFill>
                          <a:effectLst/>
                          <a:latin typeface="Verdana" panose="020B0604030504040204" pitchFamily="34" charset="0"/>
                        </a:rPr>
                        <a:t>Receiving </a:t>
                      </a:r>
                      <a:r>
                        <a:rPr lang="en-US" sz="1050" dirty="0" err="1">
                          <a:solidFill>
                            <a:srgbClr val="444345"/>
                          </a:solidFill>
                          <a:effectLst/>
                          <a:latin typeface="Verdana" panose="020B0604030504040204" pitchFamily="34" charset="0"/>
                        </a:rPr>
                        <a:t>organisation</a:t>
                      </a:r>
                      <a:r>
                        <a:rPr lang="en-US" sz="1050" dirty="0">
                          <a:solidFill>
                            <a:srgbClr val="444345"/>
                          </a:solidFill>
                          <a:effectLst/>
                          <a:latin typeface="Verdana" panose="020B0604030504040204" pitchFamily="34" charset="0"/>
                        </a:rPr>
                        <a:t>:</a:t>
                      </a:r>
                      <a:br>
                        <a:rPr lang="en-US" sz="1050" dirty="0">
                          <a:solidFill>
                            <a:srgbClr val="444345"/>
                          </a:solidFill>
                          <a:effectLst/>
                          <a:latin typeface="Verdana" panose="020B0604030504040204" pitchFamily="34" charset="0"/>
                        </a:rPr>
                      </a:br>
                      <a:r>
                        <a:rPr lang="en-US" sz="1050" dirty="0">
                          <a:solidFill>
                            <a:srgbClr val="444345"/>
                          </a:solidFill>
                          <a:effectLst/>
                          <a:latin typeface="Verdana" panose="020B0604030504040204" pitchFamily="34" charset="0"/>
                        </a:rPr>
                        <a:t>Name</a:t>
                      </a:r>
                      <a:r>
                        <a:rPr lang="en-US" sz="1050" dirty="0">
                          <a:solidFill>
                            <a:srgbClr val="444345"/>
                          </a:solidFill>
                          <a:effectLst/>
                          <a:highlight>
                            <a:srgbClr val="FFFF00"/>
                          </a:highlight>
                          <a:latin typeface="Verdana" panose="020B0604030504040204" pitchFamily="34" charset="0"/>
                        </a:rPr>
                        <a:t>: </a:t>
                      </a:r>
                      <a:r>
                        <a:rPr lang="el-GR" sz="1050" dirty="0">
                          <a:solidFill>
                            <a:srgbClr val="444345"/>
                          </a:solidFill>
                          <a:effectLst/>
                          <a:highlight>
                            <a:srgbClr val="FFFF00"/>
                          </a:highlight>
                          <a:latin typeface="Verdana" panose="020B0604030504040204" pitchFamily="34" charset="0"/>
                        </a:rPr>
                        <a:t>ΟΝΟΜΑΣΙΑ ΦΟΡΕΑ ΥΠΟΔΟΧΗΧ</a:t>
                      </a:r>
                      <a:br>
                        <a:rPr lang="en-US" sz="1050" dirty="0">
                          <a:solidFill>
                            <a:srgbClr val="444345"/>
                          </a:solidFill>
                          <a:effectLst/>
                          <a:latin typeface="Verdana" panose="020B0604030504040204" pitchFamily="34" charset="0"/>
                        </a:rPr>
                      </a:br>
                      <a:r>
                        <a:rPr lang="en-US" sz="1050" dirty="0">
                          <a:solidFill>
                            <a:srgbClr val="444345"/>
                          </a:solidFill>
                          <a:effectLst/>
                          <a:latin typeface="Verdana" panose="020B0604030504040204" pitchFamily="34" charset="0"/>
                        </a:rPr>
                        <a:t>City</a:t>
                      </a:r>
                      <a:r>
                        <a:rPr lang="en-US" sz="1050" dirty="0">
                          <a:solidFill>
                            <a:srgbClr val="444345"/>
                          </a:solidFill>
                          <a:effectLst/>
                          <a:highlight>
                            <a:srgbClr val="FFFF00"/>
                          </a:highlight>
                          <a:latin typeface="Verdana" panose="020B0604030504040204" pitchFamily="34" charset="0"/>
                        </a:rPr>
                        <a:t>: </a:t>
                      </a:r>
                      <a:r>
                        <a:rPr lang="el-GR" sz="1050" dirty="0">
                          <a:solidFill>
                            <a:srgbClr val="444345"/>
                          </a:solidFill>
                          <a:effectLst/>
                          <a:highlight>
                            <a:srgbClr val="FFFF00"/>
                          </a:highlight>
                          <a:latin typeface="Verdana" panose="020B0604030504040204" pitchFamily="34" charset="0"/>
                        </a:rPr>
                        <a:t>ΠΟΛΗ</a:t>
                      </a:r>
                      <a:br>
                        <a:rPr lang="en-US" sz="1050" dirty="0">
                          <a:solidFill>
                            <a:srgbClr val="444345"/>
                          </a:solidFill>
                          <a:effectLst/>
                          <a:latin typeface="Verdana" panose="020B0604030504040204" pitchFamily="34" charset="0"/>
                        </a:rPr>
                      </a:br>
                      <a:r>
                        <a:rPr lang="en-US" sz="1050" dirty="0">
                          <a:solidFill>
                            <a:srgbClr val="444345"/>
                          </a:solidFill>
                          <a:effectLst/>
                          <a:latin typeface="Verdana" panose="020B0604030504040204" pitchFamily="34" charset="0"/>
                        </a:rPr>
                        <a:t>Country: </a:t>
                      </a:r>
                      <a:r>
                        <a:rPr lang="el-GR" sz="1050" dirty="0">
                          <a:solidFill>
                            <a:srgbClr val="444345"/>
                          </a:solidFill>
                          <a:effectLst/>
                          <a:highlight>
                            <a:srgbClr val="FFFF00"/>
                          </a:highlight>
                          <a:latin typeface="Verdana" panose="020B0604030504040204" pitchFamily="34" charset="0"/>
                        </a:rPr>
                        <a:t>ΧΩΡΑ</a:t>
                      </a:r>
                      <a:r>
                        <a:rPr lang="el-GR" sz="1050" dirty="0">
                          <a:solidFill>
                            <a:srgbClr val="444345"/>
                          </a:solidFill>
                          <a:effectLst/>
                          <a:latin typeface="Verdana" panose="020B0604030504040204" pitchFamily="34" charset="0"/>
                        </a:rPr>
                        <a:t> </a:t>
                      </a:r>
                      <a:endParaRPr lang="en-US" sz="1050" dirty="0">
                        <a:effectLst/>
                      </a:endParaRPr>
                    </a:p>
                    <a:p>
                      <a:pPr algn="l" fontAlgn="t">
                        <a:lnSpc>
                          <a:spcPct val="100000"/>
                        </a:lnSpc>
                      </a:pPr>
                      <a:r>
                        <a:rPr lang="en-US" sz="1050" dirty="0">
                          <a:solidFill>
                            <a:srgbClr val="444345"/>
                          </a:solidFill>
                          <a:effectLst/>
                          <a:latin typeface="Verdana" panose="020B0604030504040204" pitchFamily="34" charset="0"/>
                        </a:rPr>
                        <a:t>Should you wish to report on any sensitive issue which you do not want to disclose in this report, you may want to contact the sending </a:t>
                      </a:r>
                      <a:r>
                        <a:rPr lang="en-US" sz="1050" dirty="0" err="1">
                          <a:solidFill>
                            <a:srgbClr val="444345"/>
                          </a:solidFill>
                          <a:effectLst/>
                          <a:latin typeface="Verdana" panose="020B0604030504040204" pitchFamily="34" charset="0"/>
                        </a:rPr>
                        <a:t>organisation</a:t>
                      </a:r>
                      <a:r>
                        <a:rPr lang="en-US" sz="1050" dirty="0">
                          <a:solidFill>
                            <a:srgbClr val="444345"/>
                          </a:solidFill>
                          <a:effectLst/>
                          <a:latin typeface="Verdana" panose="020B0604030504040204" pitchFamily="34" charset="0"/>
                        </a:rPr>
                        <a:t> or National Agency that has selected your project. In case any of the information presented above is not correct, please also contact your National Agency.</a:t>
                      </a:r>
                      <a:br>
                        <a:rPr lang="en-US" sz="1050" dirty="0">
                          <a:solidFill>
                            <a:srgbClr val="444345"/>
                          </a:solidFill>
                          <a:effectLst/>
                          <a:latin typeface="Verdana" panose="020B0604030504040204" pitchFamily="34" charset="0"/>
                        </a:rPr>
                      </a:br>
                      <a:r>
                        <a:rPr lang="en-US" sz="1050" dirty="0">
                          <a:solidFill>
                            <a:srgbClr val="444345"/>
                          </a:solidFill>
                          <a:effectLst/>
                          <a:latin typeface="Verdana" panose="020B0604030504040204" pitchFamily="34" charset="0"/>
                        </a:rPr>
                        <a:t>Contact details of Erasmus+ National Agencies can be found at </a:t>
                      </a:r>
                      <a:r>
                        <a:rPr lang="en-US" sz="1050" dirty="0">
                          <a:solidFill>
                            <a:srgbClr val="1155CC"/>
                          </a:solidFill>
                          <a:effectLst/>
                          <a:latin typeface="Verdana" panose="020B0604030504040204" pitchFamily="34" charset="0"/>
                          <a:hlinkClick r:id="rId5"/>
                        </a:rPr>
                        <a:t>http://ec.europa.eu/programmes/erasmus-plus/contact/national-agencies_en</a:t>
                      </a:r>
                      <a:endParaRPr lang="en-US" sz="1050" dirty="0">
                        <a:effectLst/>
                      </a:endParaRPr>
                    </a:p>
                    <a:p>
                      <a:pPr algn="l" fontAlgn="t">
                        <a:lnSpc>
                          <a:spcPct val="100000"/>
                        </a:lnSpc>
                      </a:pPr>
                      <a:r>
                        <a:rPr lang="en-US" sz="1050" dirty="0">
                          <a:solidFill>
                            <a:srgbClr val="444345"/>
                          </a:solidFill>
                          <a:effectLst/>
                          <a:latin typeface="Verdana" panose="020B0604030504040204" pitchFamily="34" charset="0"/>
                        </a:rPr>
                        <a:t>Your personal data is protected. If you have questions regarding data protection, please have a look at: </a:t>
                      </a:r>
                      <a:r>
                        <a:rPr lang="en-US" sz="1050" dirty="0">
                          <a:solidFill>
                            <a:srgbClr val="1155CC"/>
                          </a:solidFill>
                          <a:effectLst/>
                          <a:latin typeface="Verdana" panose="020B0604030504040204" pitchFamily="34" charset="0"/>
                          <a:hlinkClick r:id="rId6"/>
                        </a:rPr>
                        <a:t>https://webgate.ec.europa.eu/erasmus-esc/index/privacy-statement</a:t>
                      </a:r>
                      <a:endParaRPr lang="en-US" sz="1050" dirty="0">
                        <a:effectLst/>
                      </a:endParaRPr>
                    </a:p>
                    <a:p>
                      <a:pPr algn="l" fontAlgn="t">
                        <a:lnSpc>
                          <a:spcPct val="100000"/>
                        </a:lnSpc>
                      </a:pPr>
                      <a:r>
                        <a:rPr lang="en-US" sz="1050" dirty="0">
                          <a:solidFill>
                            <a:srgbClr val="444345"/>
                          </a:solidFill>
                          <a:effectLst/>
                          <a:latin typeface="Verdana" panose="020B0604030504040204" pitchFamily="34" charset="0"/>
                        </a:rPr>
                        <a:t>Many thanks for your time and for helping make the Erasmus+ programme better!</a:t>
                      </a:r>
                      <a:br>
                        <a:rPr lang="en-US" sz="1050" dirty="0">
                          <a:solidFill>
                            <a:srgbClr val="444345"/>
                          </a:solidFill>
                          <a:effectLst/>
                          <a:latin typeface="Verdana" panose="020B0604030504040204" pitchFamily="34" charset="0"/>
                        </a:rPr>
                      </a:br>
                      <a:r>
                        <a:rPr lang="en-US" sz="1050" dirty="0">
                          <a:solidFill>
                            <a:srgbClr val="444345"/>
                          </a:solidFill>
                          <a:effectLst/>
                          <a:latin typeface="Verdana" panose="020B0604030504040204" pitchFamily="34" charset="0"/>
                        </a:rPr>
                        <a:t>The Erasmus+ Programme Team</a:t>
                      </a:r>
                      <a:br>
                        <a:rPr lang="en-US" sz="1050" dirty="0">
                          <a:solidFill>
                            <a:srgbClr val="444345"/>
                          </a:solidFill>
                          <a:effectLst/>
                          <a:latin typeface="Verdana" panose="020B0604030504040204" pitchFamily="34" charset="0"/>
                        </a:rPr>
                      </a:br>
                      <a:r>
                        <a:rPr lang="en-US" sz="1050" dirty="0">
                          <a:solidFill>
                            <a:srgbClr val="444345"/>
                          </a:solidFill>
                          <a:effectLst/>
                          <a:latin typeface="Verdana" panose="020B0604030504040204" pitchFamily="34" charset="0"/>
                        </a:rPr>
                        <a:t>This is a system generated message from EU Survey. Please do not reply. If you encounter any difficulties in filling the report, please contact your beneficiary </a:t>
                      </a:r>
                      <a:r>
                        <a:rPr lang="en-US" sz="1050" dirty="0" err="1">
                          <a:solidFill>
                            <a:srgbClr val="444345"/>
                          </a:solidFill>
                          <a:effectLst/>
                          <a:latin typeface="Verdana" panose="020B0604030504040204" pitchFamily="34" charset="0"/>
                        </a:rPr>
                        <a:t>organisation</a:t>
                      </a:r>
                      <a:r>
                        <a:rPr lang="en-US" sz="1050" dirty="0">
                          <a:solidFill>
                            <a:srgbClr val="444345"/>
                          </a:solidFill>
                          <a:effectLst/>
                          <a:latin typeface="Verdana" panose="020B0604030504040204" pitchFamily="34" charset="0"/>
                        </a:rPr>
                        <a:t>: DIETHNES PANEPISTIMIO ELLADOS</a:t>
                      </a:r>
                      <a:endParaRPr lang="en-US" sz="1050" dirty="0">
                        <a:effectLst/>
                      </a:endParaRPr>
                    </a:p>
                  </a:txBody>
                  <a:tcPr marL="29332" marR="58664" marT="35199" marB="58664">
                    <a:lnL>
                      <a:noFill/>
                    </a:lnL>
                    <a:lnR>
                      <a:noFill/>
                    </a:lnR>
                    <a:lnT>
                      <a:noFill/>
                    </a:lnT>
                    <a:lnB>
                      <a:noFill/>
                    </a:lnB>
                    <a:solidFill>
                      <a:srgbClr val="FFFFFF"/>
                    </a:solidFill>
                  </a:tcPr>
                </a:tc>
                <a:extLst>
                  <a:ext uri="{0D108BD9-81ED-4DB2-BD59-A6C34878D82A}">
                    <a16:rowId xmlns:a16="http://schemas.microsoft.com/office/drawing/2014/main" val="1533807482"/>
                  </a:ext>
                </a:extLst>
              </a:tr>
            </a:tbl>
          </a:graphicData>
        </a:graphic>
      </p:graphicFrame>
      <p:graphicFrame>
        <p:nvGraphicFramePr>
          <p:cNvPr id="12" name="Πίνακας 11">
            <a:extLst>
              <a:ext uri="{FF2B5EF4-FFF2-40B4-BE49-F238E27FC236}">
                <a16:creationId xmlns:a16="http://schemas.microsoft.com/office/drawing/2014/main" id="{400EDB3E-EBCE-2869-DFB3-589E54C163CF}"/>
              </a:ext>
            </a:extLst>
          </p:cNvPr>
          <p:cNvGraphicFramePr>
            <a:graphicFrameLocks noGrp="1"/>
          </p:cNvGraphicFramePr>
          <p:nvPr>
            <p:extLst>
              <p:ext uri="{D42A27DB-BD31-4B8C-83A1-F6EECF244321}">
                <p14:modId xmlns:p14="http://schemas.microsoft.com/office/powerpoint/2010/main" val="1594993425"/>
              </p:ext>
            </p:extLst>
          </p:nvPr>
        </p:nvGraphicFramePr>
        <p:xfrm>
          <a:off x="6521570" y="585231"/>
          <a:ext cx="5417387" cy="731520"/>
        </p:xfrm>
        <a:graphic>
          <a:graphicData uri="http://schemas.openxmlformats.org/drawingml/2006/table">
            <a:tbl>
              <a:tblPr/>
              <a:tblGrid>
                <a:gridCol w="260825">
                  <a:extLst>
                    <a:ext uri="{9D8B030D-6E8A-4147-A177-3AD203B41FA5}">
                      <a16:colId xmlns:a16="http://schemas.microsoft.com/office/drawing/2014/main" val="2407254215"/>
                    </a:ext>
                  </a:extLst>
                </a:gridCol>
                <a:gridCol w="4895737">
                  <a:extLst>
                    <a:ext uri="{9D8B030D-6E8A-4147-A177-3AD203B41FA5}">
                      <a16:colId xmlns:a16="http://schemas.microsoft.com/office/drawing/2014/main" val="168589298"/>
                    </a:ext>
                  </a:extLst>
                </a:gridCol>
                <a:gridCol w="260825">
                  <a:extLst>
                    <a:ext uri="{9D8B030D-6E8A-4147-A177-3AD203B41FA5}">
                      <a16:colId xmlns:a16="http://schemas.microsoft.com/office/drawing/2014/main" val="1392793357"/>
                    </a:ext>
                  </a:extLst>
                </a:gridCol>
              </a:tblGrid>
              <a:tr h="0">
                <a:tc>
                  <a:txBody>
                    <a:bodyPr/>
                    <a:lstStyle/>
                    <a:p>
                      <a:r>
                        <a:rPr lang="en-US">
                          <a:effectLst/>
                        </a:rPr>
                        <a:t> </a:t>
                      </a:r>
                    </a:p>
                  </a:txBody>
                  <a:tcPr anchor="ctr">
                    <a:lnL>
                      <a:noFill/>
                    </a:lnL>
                    <a:lnR>
                      <a:noFill/>
                    </a:lnR>
                    <a:lnT>
                      <a:noFill/>
                    </a:lnT>
                    <a:lnB>
                      <a:noFill/>
                    </a:lnB>
                    <a:solidFill>
                      <a:srgbClr val="FFFFFF"/>
                    </a:solidFill>
                  </a:tcPr>
                </a:tc>
                <a:tc>
                  <a:txBody>
                    <a:bodyPr/>
                    <a:lstStyle/>
                    <a:p>
                      <a:pPr algn="r"/>
                      <a:r>
                        <a:rPr lang="en-US" b="1">
                          <a:solidFill>
                            <a:srgbClr val="666666"/>
                          </a:solidFill>
                          <a:effectLst/>
                        </a:rPr>
                        <a:t>CNS</a:t>
                      </a:r>
                      <a:r>
                        <a:rPr lang="en-US">
                          <a:solidFill>
                            <a:srgbClr val="666666"/>
                          </a:solidFill>
                          <a:effectLst/>
                        </a:rPr>
                        <a:t> (Corporate Notification System)</a:t>
                      </a:r>
                    </a:p>
                  </a:txBody>
                  <a:tcPr anchor="ctr">
                    <a:lnL>
                      <a:noFill/>
                    </a:lnL>
                    <a:lnR>
                      <a:noFill/>
                    </a:lnR>
                    <a:lnT>
                      <a:noFill/>
                    </a:lnT>
                    <a:lnB>
                      <a:noFill/>
                    </a:lnB>
                    <a:solidFill>
                      <a:srgbClr val="FFFFFF"/>
                    </a:solidFill>
                  </a:tcPr>
                </a:tc>
                <a:tc>
                  <a:txBody>
                    <a:bodyPr/>
                    <a:lstStyle/>
                    <a:p>
                      <a:r>
                        <a:rPr lang="en-US">
                          <a:effectLst/>
                        </a:rPr>
                        <a:t> </a:t>
                      </a:r>
                    </a:p>
                  </a:txBody>
                  <a:tcPr anchor="ctr">
                    <a:lnL>
                      <a:noFill/>
                    </a:lnL>
                    <a:lnR>
                      <a:noFill/>
                    </a:lnR>
                    <a:lnT>
                      <a:noFill/>
                    </a:lnT>
                    <a:lnB>
                      <a:noFill/>
                    </a:lnB>
                    <a:solidFill>
                      <a:srgbClr val="FFFFFF"/>
                    </a:solidFill>
                  </a:tcPr>
                </a:tc>
                <a:extLst>
                  <a:ext uri="{0D108BD9-81ED-4DB2-BD59-A6C34878D82A}">
                    <a16:rowId xmlns:a16="http://schemas.microsoft.com/office/drawing/2014/main" val="2152403539"/>
                  </a:ext>
                </a:extLst>
              </a:tr>
              <a:tr h="0">
                <a:tc>
                  <a:txBody>
                    <a:bodyPr/>
                    <a:lstStyle/>
                    <a:p>
                      <a:r>
                        <a:rPr lang="en-US">
                          <a:effectLst/>
                        </a:rPr>
                        <a:t> </a:t>
                      </a:r>
                    </a:p>
                  </a:txBody>
                  <a:tcPr anchor="ctr">
                    <a:lnL>
                      <a:noFill/>
                    </a:lnL>
                    <a:lnR>
                      <a:noFill/>
                    </a:lnR>
                    <a:lnT>
                      <a:noFill/>
                    </a:lnT>
                    <a:lnB>
                      <a:noFill/>
                    </a:lnB>
                    <a:solidFill>
                      <a:srgbClr val="FFFFFF"/>
                    </a:solidFill>
                  </a:tcPr>
                </a:tc>
                <a:tc>
                  <a:txBody>
                    <a:bodyPr/>
                    <a:lstStyle/>
                    <a:p>
                      <a:pPr algn="r"/>
                      <a:r>
                        <a:rPr lang="en-US" dirty="0">
                          <a:solidFill>
                            <a:srgbClr val="4F81BD"/>
                          </a:solidFill>
                          <a:effectLst/>
                          <a:hlinkClick r:id="rId7"/>
                        </a:rPr>
                        <a:t>You can change your notification preferences here.</a:t>
                      </a:r>
                      <a:endParaRPr lang="en-US" dirty="0">
                        <a:solidFill>
                          <a:srgbClr val="4F81BD"/>
                        </a:solidFill>
                        <a:effectLst/>
                      </a:endParaRPr>
                    </a:p>
                  </a:txBody>
                  <a:tcPr anchor="ctr">
                    <a:lnL>
                      <a:noFill/>
                    </a:lnL>
                    <a:lnR>
                      <a:noFill/>
                    </a:lnR>
                    <a:lnT>
                      <a:noFill/>
                    </a:lnT>
                    <a:lnB>
                      <a:noFill/>
                    </a:lnB>
                    <a:solidFill>
                      <a:srgbClr val="FFFFFF"/>
                    </a:solidFill>
                  </a:tcPr>
                </a:tc>
                <a:tc>
                  <a:txBody>
                    <a:bodyPr/>
                    <a:lstStyle/>
                    <a:p>
                      <a:r>
                        <a:rPr lang="en-US" dirty="0">
                          <a:effectLst/>
                        </a:rPr>
                        <a:t> </a:t>
                      </a:r>
                    </a:p>
                  </a:txBody>
                  <a:tcPr anchor="ctr">
                    <a:lnL>
                      <a:noFill/>
                    </a:lnL>
                    <a:lnR>
                      <a:noFill/>
                    </a:lnR>
                    <a:lnT>
                      <a:noFill/>
                    </a:lnT>
                    <a:lnB>
                      <a:noFill/>
                    </a:lnB>
                    <a:solidFill>
                      <a:srgbClr val="FFFFFF"/>
                    </a:solidFill>
                  </a:tcPr>
                </a:tc>
                <a:extLst>
                  <a:ext uri="{0D108BD9-81ED-4DB2-BD59-A6C34878D82A}">
                    <a16:rowId xmlns:a16="http://schemas.microsoft.com/office/drawing/2014/main" val="1550326910"/>
                  </a:ext>
                </a:extLst>
              </a:tr>
            </a:tbl>
          </a:graphicData>
        </a:graphic>
      </p:graphicFrame>
      <p:sp>
        <p:nvSpPr>
          <p:cNvPr id="13" name="AutoShape 3" descr="European commission">
            <a:extLst>
              <a:ext uri="{FF2B5EF4-FFF2-40B4-BE49-F238E27FC236}">
                <a16:creationId xmlns:a16="http://schemas.microsoft.com/office/drawing/2014/main" id="{B6783679-AFC4-CFA8-147C-F34E4C451CB4}"/>
              </a:ext>
            </a:extLst>
          </p:cNvPr>
          <p:cNvSpPr>
            <a:spLocks noGrp="1" noChangeAspect="1" noChangeArrowheads="1"/>
          </p:cNvSpPr>
          <p:nvPr>
            <p:ph type="ctrTitle"/>
          </p:nvPr>
        </p:nvSpPr>
        <p:spPr bwMode="auto">
          <a:xfrm>
            <a:off x="3369781" y="541831"/>
            <a:ext cx="3289811" cy="870339"/>
          </a:xfrm>
          <a:prstGeom prst="rect">
            <a:avLst/>
          </a:prstGeom>
        </p:spPr>
        <p:txBody>
          <a:bodyPr vert="horz" lIns="91440" tIns="45720" rIns="91440" bIns="45720" rtlCol="0" anchor="b">
            <a:noAutofit/>
          </a:bodyPr>
          <a:lstStyle/>
          <a:p>
            <a:r>
              <a:rPr lang="el-GR" sz="3600" dirty="0">
                <a:solidFill>
                  <a:schemeClr val="accent1">
                    <a:lumMod val="75000"/>
                  </a:schemeClr>
                </a:solidFill>
                <a:latin typeface="Cambria" panose="02040503050406030204" pitchFamily="18" charset="0"/>
                <a:ea typeface="Cambria" panose="02040503050406030204" pitchFamily="18" charset="0"/>
              </a:rPr>
              <a:t>Κείμενο </a:t>
            </a:r>
            <a:r>
              <a:rPr lang="en-US" sz="3600" dirty="0">
                <a:solidFill>
                  <a:schemeClr val="accent1">
                    <a:lumMod val="75000"/>
                  </a:schemeClr>
                </a:solidFill>
                <a:latin typeface="Cambria" panose="02040503050406030204" pitchFamily="18" charset="0"/>
                <a:ea typeface="Cambria" panose="02040503050406030204" pitchFamily="18" charset="0"/>
              </a:rPr>
              <a:t>email</a:t>
            </a:r>
          </a:p>
        </p:txBody>
      </p:sp>
    </p:spTree>
    <p:extLst>
      <p:ext uri="{BB962C8B-B14F-4D97-AF65-F5344CB8AC3E}">
        <p14:creationId xmlns:p14="http://schemas.microsoft.com/office/powerpoint/2010/main" val="6934994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1F61F-61ED-4E4E-E637-C7FF35FA25C1}"/>
            </a:ext>
          </a:extLst>
        </p:cNvPr>
        <p:cNvGrpSpPr/>
        <p:nvPr/>
      </p:nvGrpSpPr>
      <p:grpSpPr>
        <a:xfrm>
          <a:off x="0" y="0"/>
          <a:ext cx="0" cy="0"/>
          <a:chOff x="0" y="0"/>
          <a:chExt cx="0" cy="0"/>
        </a:xfrm>
      </p:grpSpPr>
      <p:pic>
        <p:nvPicPr>
          <p:cNvPr id="4" name="Picture 3" descr="Blue text on a black background&#10;&#10;Description automatically generated">
            <a:extLst>
              <a:ext uri="{FF2B5EF4-FFF2-40B4-BE49-F238E27FC236}">
                <a16:creationId xmlns:a16="http://schemas.microsoft.com/office/drawing/2014/main" id="{9625090A-9BE9-5C23-D63E-1743C2D3A8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25" y="386961"/>
            <a:ext cx="3075202" cy="870339"/>
          </a:xfrm>
          <a:prstGeom prst="rect">
            <a:avLst/>
          </a:prstGeom>
        </p:spPr>
      </p:pic>
      <p:sp>
        <p:nvSpPr>
          <p:cNvPr id="3" name="Τίτλος 1">
            <a:extLst>
              <a:ext uri="{FF2B5EF4-FFF2-40B4-BE49-F238E27FC236}">
                <a16:creationId xmlns:a16="http://schemas.microsoft.com/office/drawing/2014/main" id="{0841D642-0F09-BC82-CBE7-F8F36676487B}"/>
              </a:ext>
            </a:extLst>
          </p:cNvPr>
          <p:cNvSpPr txBox="1">
            <a:spLocks/>
          </p:cNvSpPr>
          <p:nvPr/>
        </p:nvSpPr>
        <p:spPr>
          <a:xfrm>
            <a:off x="796744" y="3267482"/>
            <a:ext cx="10526977" cy="188301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200" dirty="0">
              <a:solidFill>
                <a:schemeClr val="accent1">
                  <a:lumMod val="75000"/>
                </a:schemeClr>
              </a:solidFill>
              <a:latin typeface="Cambria" panose="02040503050406030204" pitchFamily="18" charset="0"/>
              <a:ea typeface="Cambria" panose="02040503050406030204" pitchFamily="18" charset="0"/>
            </a:endParaRPr>
          </a:p>
        </p:txBody>
      </p:sp>
      <p:sp>
        <p:nvSpPr>
          <p:cNvPr id="6" name="Τίτλος 1">
            <a:extLst>
              <a:ext uri="{FF2B5EF4-FFF2-40B4-BE49-F238E27FC236}">
                <a16:creationId xmlns:a16="http://schemas.microsoft.com/office/drawing/2014/main" id="{8021503B-B0E0-FE02-A263-EB8473517E0B}"/>
              </a:ext>
            </a:extLst>
          </p:cNvPr>
          <p:cNvSpPr txBox="1">
            <a:spLocks/>
          </p:cNvSpPr>
          <p:nvPr/>
        </p:nvSpPr>
        <p:spPr>
          <a:xfrm>
            <a:off x="243628" y="1559600"/>
            <a:ext cx="11701388" cy="74973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57200" indent="-457200" algn="l">
              <a:buFont typeface="Arial" panose="020B0604020202020204" pitchFamily="34" charset="0"/>
              <a:buChar char="•"/>
            </a:pPr>
            <a:r>
              <a:rPr lang="el-GR" sz="2000" b="1" dirty="0">
                <a:solidFill>
                  <a:schemeClr val="accent1">
                    <a:lumMod val="75000"/>
                  </a:schemeClr>
                </a:solidFill>
                <a:latin typeface="Cambria" panose="02040503050406030204" pitchFamily="18" charset="0"/>
                <a:ea typeface="Cambria" panose="02040503050406030204" pitchFamily="18" charset="0"/>
              </a:rPr>
              <a:t>Πληρωμή με χρεωστική κάρτα: </a:t>
            </a:r>
            <a:r>
              <a:rPr lang="el-GR" sz="2000" dirty="0">
                <a:solidFill>
                  <a:schemeClr val="accent1">
                    <a:lumMod val="75000"/>
                  </a:schemeClr>
                </a:solidFill>
                <a:latin typeface="Cambria" panose="02040503050406030204" pitchFamily="18" charset="0"/>
                <a:ea typeface="Cambria" panose="02040503050406030204" pitchFamily="18" charset="0"/>
              </a:rPr>
              <a:t>Καταθέσεις &amp;</a:t>
            </a:r>
            <a:r>
              <a:rPr lang="en-US" sz="2000" dirty="0">
                <a:solidFill>
                  <a:schemeClr val="accent1">
                    <a:lumMod val="75000"/>
                  </a:schemeClr>
                </a:solidFill>
                <a:latin typeface="Cambria" panose="02040503050406030204" pitchFamily="18" charset="0"/>
                <a:ea typeface="Cambria" panose="02040503050406030204" pitchFamily="18" charset="0"/>
              </a:rPr>
              <a:t> </a:t>
            </a:r>
            <a:r>
              <a:rPr lang="el-GR" sz="2000" dirty="0">
                <a:solidFill>
                  <a:schemeClr val="accent1">
                    <a:lumMod val="75000"/>
                  </a:schemeClr>
                </a:solidFill>
                <a:latin typeface="Cambria" panose="02040503050406030204" pitchFamily="18" charset="0"/>
                <a:ea typeface="Cambria" panose="02040503050406030204" pitchFamily="18" charset="0"/>
              </a:rPr>
              <a:t>Επενδύσεις</a:t>
            </a:r>
            <a:r>
              <a:rPr lang="en-US" sz="2000" dirty="0">
                <a:solidFill>
                  <a:schemeClr val="accent1">
                    <a:lumMod val="75000"/>
                  </a:schemeClr>
                </a:solidFill>
                <a:latin typeface="Cambria" panose="02040503050406030204" pitchFamily="18" charset="0"/>
                <a:ea typeface="Cambria" panose="02040503050406030204" pitchFamily="18" charset="0"/>
              </a:rPr>
              <a:t> –</a:t>
            </a:r>
            <a:r>
              <a:rPr lang="el-GR" sz="2000" dirty="0">
                <a:solidFill>
                  <a:schemeClr val="accent1">
                    <a:lumMod val="75000"/>
                  </a:schemeClr>
                </a:solidFill>
                <a:latin typeface="Cambria" panose="02040503050406030204" pitchFamily="18" charset="0"/>
                <a:ea typeface="Cambria" panose="02040503050406030204" pitchFamily="18" charset="0"/>
              </a:rPr>
              <a:t>&gt;</a:t>
            </a:r>
            <a:r>
              <a:rPr lang="en-US" sz="2000" dirty="0">
                <a:solidFill>
                  <a:schemeClr val="accent1">
                    <a:lumMod val="75000"/>
                  </a:schemeClr>
                </a:solidFill>
                <a:latin typeface="Cambria" panose="02040503050406030204" pitchFamily="18" charset="0"/>
                <a:ea typeface="Cambria" panose="02040503050406030204" pitchFamily="18" charset="0"/>
              </a:rPr>
              <a:t> </a:t>
            </a:r>
            <a:r>
              <a:rPr lang="el-GR" sz="2000" dirty="0">
                <a:solidFill>
                  <a:schemeClr val="accent1">
                    <a:lumMod val="75000"/>
                  </a:schemeClr>
                </a:solidFill>
                <a:latin typeface="Cambria" panose="02040503050406030204" pitchFamily="18" charset="0"/>
                <a:ea typeface="Cambria" panose="02040503050406030204" pitchFamily="18" charset="0"/>
              </a:rPr>
              <a:t>Κινήσεις λογαριασμών-&gt; Επιλέγουμε την κίνηση-&gt;Αποθήκευση σε μορφή </a:t>
            </a:r>
            <a:r>
              <a:rPr lang="en-US" sz="2000" dirty="0">
                <a:solidFill>
                  <a:schemeClr val="accent1">
                    <a:lumMod val="75000"/>
                  </a:schemeClr>
                </a:solidFill>
                <a:latin typeface="Cambria" panose="02040503050406030204" pitchFamily="18" charset="0"/>
                <a:ea typeface="Cambria" panose="02040503050406030204" pitchFamily="18" charset="0"/>
              </a:rPr>
              <a:t>PDF</a:t>
            </a:r>
            <a:endParaRPr lang="el-GR" sz="3200" dirty="0">
              <a:solidFill>
                <a:schemeClr val="accent1">
                  <a:lumMod val="75000"/>
                </a:schemeClr>
              </a:solidFill>
              <a:latin typeface="Cambria" panose="02040503050406030204" pitchFamily="18" charset="0"/>
              <a:ea typeface="Cambria" panose="02040503050406030204" pitchFamily="18" charset="0"/>
            </a:endParaRPr>
          </a:p>
        </p:txBody>
      </p:sp>
      <p:sp>
        <p:nvSpPr>
          <p:cNvPr id="9" name="Τίτλος 1">
            <a:extLst>
              <a:ext uri="{FF2B5EF4-FFF2-40B4-BE49-F238E27FC236}">
                <a16:creationId xmlns:a16="http://schemas.microsoft.com/office/drawing/2014/main" id="{4179A934-59F5-84BA-BE45-2ACB2C4A37DC}"/>
              </a:ext>
            </a:extLst>
          </p:cNvPr>
          <p:cNvSpPr txBox="1">
            <a:spLocks/>
          </p:cNvSpPr>
          <p:nvPr/>
        </p:nvSpPr>
        <p:spPr>
          <a:xfrm>
            <a:off x="4123965" y="0"/>
            <a:ext cx="7504442" cy="1325563"/>
          </a:xfrm>
          <a:prstGeom prst="rect">
            <a:avLst/>
          </a:prstGeom>
        </p:spPr>
        <p:txBody>
          <a:bodyPr vert="horz" lIns="91440" tIns="45720" rIns="91440" bIns="45720" rtlCol="0" anchor="b">
            <a:noAutofit/>
          </a:bodyPr>
          <a:lstStyle>
            <a:defPPr>
              <a:defRPr lang="en-US"/>
            </a:defPPr>
            <a:lvl1pPr algn="ctr">
              <a:lnSpc>
                <a:spcPct val="90000"/>
              </a:lnSpc>
              <a:spcBef>
                <a:spcPct val="0"/>
              </a:spcBef>
              <a:buNone/>
              <a:defRPr sz="3600">
                <a:solidFill>
                  <a:schemeClr val="accent1">
                    <a:lumMod val="75000"/>
                  </a:schemeClr>
                </a:solidFill>
                <a:latin typeface="Cambria" panose="02040503050406030204" pitchFamily="18" charset="0"/>
                <a:ea typeface="Cambria" panose="02040503050406030204" pitchFamily="18" charset="0"/>
                <a:cs typeface="+mj-cs"/>
              </a:defRPr>
            </a:lvl1pPr>
          </a:lstStyle>
          <a:p>
            <a:r>
              <a:rPr lang="el-GR" sz="2400" dirty="0"/>
              <a:t>Πως βγάζετε τα αποδεικτικά από το </a:t>
            </a:r>
            <a:r>
              <a:rPr lang="en-US" sz="2400" dirty="0"/>
              <a:t>web-banking </a:t>
            </a:r>
            <a:r>
              <a:rPr lang="el-GR" sz="2400" dirty="0"/>
              <a:t>των τραπεζών </a:t>
            </a:r>
            <a:r>
              <a:rPr lang="en-US" sz="2400" i="1" u="sng" dirty="0"/>
              <a:t>(o</a:t>
            </a:r>
            <a:r>
              <a:rPr lang="el-GR" sz="2400" i="1" u="sng" dirty="0"/>
              <a:t>χι από εφαρμογή κινητού)</a:t>
            </a:r>
          </a:p>
          <a:p>
            <a:r>
              <a:rPr lang="el-GR" sz="2400" b="1" i="1" u="sng" dirty="0"/>
              <a:t>Τράπεζα Πειραιώς</a:t>
            </a:r>
            <a:endParaRPr lang="en-US" sz="2400" b="1" i="1" u="sng" dirty="0"/>
          </a:p>
        </p:txBody>
      </p:sp>
      <p:pic>
        <p:nvPicPr>
          <p:cNvPr id="15" name="Picture 14">
            <a:extLst>
              <a:ext uri="{FF2B5EF4-FFF2-40B4-BE49-F238E27FC236}">
                <a16:creationId xmlns:a16="http://schemas.microsoft.com/office/drawing/2014/main" id="{40A5E0AC-9FCE-3B33-6E62-111930C1CC0D}"/>
              </a:ext>
            </a:extLst>
          </p:cNvPr>
          <p:cNvPicPr>
            <a:picLocks noChangeAspect="1"/>
          </p:cNvPicPr>
          <p:nvPr/>
        </p:nvPicPr>
        <p:blipFill>
          <a:blip r:embed="rId3"/>
          <a:stretch>
            <a:fillRect/>
          </a:stretch>
        </p:blipFill>
        <p:spPr>
          <a:xfrm>
            <a:off x="246984" y="2714625"/>
            <a:ext cx="4076700" cy="3993323"/>
          </a:xfrm>
          <a:prstGeom prst="rect">
            <a:avLst/>
          </a:prstGeom>
        </p:spPr>
      </p:pic>
      <p:pic>
        <p:nvPicPr>
          <p:cNvPr id="17" name="Picture 16">
            <a:extLst>
              <a:ext uri="{FF2B5EF4-FFF2-40B4-BE49-F238E27FC236}">
                <a16:creationId xmlns:a16="http://schemas.microsoft.com/office/drawing/2014/main" id="{838FB4E4-5CB2-A8AD-9D92-9EB919B3AB03}"/>
              </a:ext>
            </a:extLst>
          </p:cNvPr>
          <p:cNvPicPr>
            <a:picLocks noChangeAspect="1"/>
          </p:cNvPicPr>
          <p:nvPr/>
        </p:nvPicPr>
        <p:blipFill>
          <a:blip r:embed="rId4"/>
          <a:stretch>
            <a:fillRect/>
          </a:stretch>
        </p:blipFill>
        <p:spPr>
          <a:xfrm>
            <a:off x="4123965" y="2714625"/>
            <a:ext cx="4076701" cy="3946668"/>
          </a:xfrm>
          <a:prstGeom prst="rect">
            <a:avLst/>
          </a:prstGeom>
        </p:spPr>
      </p:pic>
      <p:pic>
        <p:nvPicPr>
          <p:cNvPr id="19" name="Picture 18">
            <a:extLst>
              <a:ext uri="{FF2B5EF4-FFF2-40B4-BE49-F238E27FC236}">
                <a16:creationId xmlns:a16="http://schemas.microsoft.com/office/drawing/2014/main" id="{066C6F67-C366-BBB2-0424-1ED8E4FCCD6D}"/>
              </a:ext>
            </a:extLst>
          </p:cNvPr>
          <p:cNvPicPr>
            <a:picLocks noChangeAspect="1"/>
          </p:cNvPicPr>
          <p:nvPr/>
        </p:nvPicPr>
        <p:blipFill>
          <a:blip r:embed="rId5"/>
          <a:stretch>
            <a:fillRect/>
          </a:stretch>
        </p:blipFill>
        <p:spPr>
          <a:xfrm>
            <a:off x="8468448" y="2590314"/>
            <a:ext cx="3476568" cy="4070979"/>
          </a:xfrm>
          <a:prstGeom prst="rect">
            <a:avLst/>
          </a:prstGeom>
        </p:spPr>
      </p:pic>
    </p:spTree>
    <p:extLst>
      <p:ext uri="{BB962C8B-B14F-4D97-AF65-F5344CB8AC3E}">
        <p14:creationId xmlns:p14="http://schemas.microsoft.com/office/powerpoint/2010/main" val="1144999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1D942-6218-53EC-3BE7-ED5B1E7F0E1D}"/>
            </a:ext>
          </a:extLst>
        </p:cNvPr>
        <p:cNvGrpSpPr/>
        <p:nvPr/>
      </p:nvGrpSpPr>
      <p:grpSpPr>
        <a:xfrm>
          <a:off x="0" y="0"/>
          <a:ext cx="0" cy="0"/>
          <a:chOff x="0" y="0"/>
          <a:chExt cx="0" cy="0"/>
        </a:xfrm>
      </p:grpSpPr>
      <p:pic>
        <p:nvPicPr>
          <p:cNvPr id="4" name="Picture 3" descr="Blue text on a black background&#10;&#10;Description automatically generated">
            <a:extLst>
              <a:ext uri="{FF2B5EF4-FFF2-40B4-BE49-F238E27FC236}">
                <a16:creationId xmlns:a16="http://schemas.microsoft.com/office/drawing/2014/main" id="{4FB3EF95-054B-1CC2-CB90-8904A5DB8B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25" y="386961"/>
            <a:ext cx="3075202" cy="870339"/>
          </a:xfrm>
          <a:prstGeom prst="rect">
            <a:avLst/>
          </a:prstGeom>
        </p:spPr>
      </p:pic>
      <p:sp>
        <p:nvSpPr>
          <p:cNvPr id="3" name="Τίτλος 1">
            <a:extLst>
              <a:ext uri="{FF2B5EF4-FFF2-40B4-BE49-F238E27FC236}">
                <a16:creationId xmlns:a16="http://schemas.microsoft.com/office/drawing/2014/main" id="{68B930C3-490F-8555-D84F-D1153CCC8491}"/>
              </a:ext>
            </a:extLst>
          </p:cNvPr>
          <p:cNvSpPr txBox="1">
            <a:spLocks/>
          </p:cNvSpPr>
          <p:nvPr/>
        </p:nvSpPr>
        <p:spPr>
          <a:xfrm>
            <a:off x="796744" y="3267482"/>
            <a:ext cx="10526977" cy="188301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200" dirty="0">
              <a:solidFill>
                <a:schemeClr val="accent1">
                  <a:lumMod val="75000"/>
                </a:schemeClr>
              </a:solidFill>
              <a:latin typeface="Cambria" panose="02040503050406030204" pitchFamily="18" charset="0"/>
              <a:ea typeface="Cambria" panose="02040503050406030204" pitchFamily="18" charset="0"/>
            </a:endParaRPr>
          </a:p>
        </p:txBody>
      </p:sp>
      <p:sp>
        <p:nvSpPr>
          <p:cNvPr id="6" name="Τίτλος 1">
            <a:extLst>
              <a:ext uri="{FF2B5EF4-FFF2-40B4-BE49-F238E27FC236}">
                <a16:creationId xmlns:a16="http://schemas.microsoft.com/office/drawing/2014/main" id="{A3D03BCE-857A-788E-2F0B-5045D6CF16BF}"/>
              </a:ext>
            </a:extLst>
          </p:cNvPr>
          <p:cNvSpPr txBox="1">
            <a:spLocks/>
          </p:cNvSpPr>
          <p:nvPr/>
        </p:nvSpPr>
        <p:spPr>
          <a:xfrm>
            <a:off x="243628" y="1559600"/>
            <a:ext cx="11701388" cy="74973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57200" indent="-457200" algn="l">
              <a:buFont typeface="Arial" panose="020B0604020202020204" pitchFamily="34" charset="0"/>
              <a:buChar char="•"/>
            </a:pPr>
            <a:r>
              <a:rPr lang="el-GR" sz="2000" b="1" dirty="0">
                <a:solidFill>
                  <a:schemeClr val="accent1">
                    <a:lumMod val="75000"/>
                  </a:schemeClr>
                </a:solidFill>
                <a:latin typeface="Cambria" panose="02040503050406030204" pitchFamily="18" charset="0"/>
                <a:ea typeface="Cambria" panose="02040503050406030204" pitchFamily="18" charset="0"/>
              </a:rPr>
              <a:t>Πληρωμή με πιστωτική κάρτα: </a:t>
            </a:r>
            <a:r>
              <a:rPr lang="el-GR" sz="2000" dirty="0">
                <a:solidFill>
                  <a:schemeClr val="accent1">
                    <a:lumMod val="75000"/>
                  </a:schemeClr>
                </a:solidFill>
                <a:latin typeface="Cambria" panose="02040503050406030204" pitchFamily="18" charset="0"/>
                <a:ea typeface="Cambria" panose="02040503050406030204" pitchFamily="18" charset="0"/>
              </a:rPr>
              <a:t>Κάρτες</a:t>
            </a:r>
            <a:r>
              <a:rPr lang="en-US" sz="2000" dirty="0">
                <a:solidFill>
                  <a:schemeClr val="accent1">
                    <a:lumMod val="75000"/>
                  </a:schemeClr>
                </a:solidFill>
                <a:latin typeface="Cambria" panose="02040503050406030204" pitchFamily="18" charset="0"/>
                <a:ea typeface="Cambria" panose="02040503050406030204" pitchFamily="18" charset="0"/>
              </a:rPr>
              <a:t>–</a:t>
            </a:r>
            <a:r>
              <a:rPr lang="el-GR" sz="2000" dirty="0">
                <a:solidFill>
                  <a:schemeClr val="accent1">
                    <a:lumMod val="75000"/>
                  </a:schemeClr>
                </a:solidFill>
                <a:latin typeface="Cambria" panose="02040503050406030204" pitchFamily="18" charset="0"/>
                <a:ea typeface="Cambria" panose="02040503050406030204" pitchFamily="18" charset="0"/>
              </a:rPr>
              <a:t>&gt;</a:t>
            </a:r>
            <a:r>
              <a:rPr lang="en-US" sz="2000" dirty="0">
                <a:solidFill>
                  <a:schemeClr val="accent1">
                    <a:lumMod val="75000"/>
                  </a:schemeClr>
                </a:solidFill>
                <a:latin typeface="Cambria" panose="02040503050406030204" pitchFamily="18" charset="0"/>
                <a:ea typeface="Cambria" panose="02040503050406030204" pitchFamily="18" charset="0"/>
              </a:rPr>
              <a:t> </a:t>
            </a:r>
            <a:r>
              <a:rPr lang="el-GR" sz="2000" dirty="0">
                <a:solidFill>
                  <a:schemeClr val="accent1">
                    <a:lumMod val="75000"/>
                  </a:schemeClr>
                </a:solidFill>
                <a:latin typeface="Cambria" panose="02040503050406030204" pitchFamily="18" charset="0"/>
                <a:ea typeface="Cambria" panose="02040503050406030204" pitchFamily="18" charset="0"/>
              </a:rPr>
              <a:t>Κινήσεις πιστωτικών καρτών-&gt; Μηνιαίοι λογαριασμοί-&gt; Επιλογή Λογαριασμού-&gt; Κατέβασμα </a:t>
            </a:r>
            <a:r>
              <a:rPr lang="en-US" sz="2000" dirty="0">
                <a:solidFill>
                  <a:schemeClr val="accent1">
                    <a:lumMod val="75000"/>
                  </a:schemeClr>
                </a:solidFill>
                <a:latin typeface="Cambria" panose="02040503050406030204" pitchFamily="18" charset="0"/>
                <a:ea typeface="Cambria" panose="02040503050406030204" pitchFamily="18" charset="0"/>
              </a:rPr>
              <a:t>PDF </a:t>
            </a:r>
            <a:r>
              <a:rPr lang="el-GR" sz="2000" dirty="0">
                <a:solidFill>
                  <a:schemeClr val="accent1">
                    <a:lumMod val="75000"/>
                  </a:schemeClr>
                </a:solidFill>
                <a:latin typeface="Cambria" panose="02040503050406030204" pitchFamily="18" charset="0"/>
                <a:ea typeface="Cambria" panose="02040503050406030204" pitchFamily="18" charset="0"/>
              </a:rPr>
              <a:t>μηνιαίου λογαριασμού</a:t>
            </a:r>
            <a:endParaRPr lang="el-GR" sz="3200" dirty="0">
              <a:solidFill>
                <a:schemeClr val="accent1">
                  <a:lumMod val="75000"/>
                </a:schemeClr>
              </a:solidFill>
              <a:latin typeface="Cambria" panose="02040503050406030204" pitchFamily="18" charset="0"/>
              <a:ea typeface="Cambria" panose="02040503050406030204" pitchFamily="18" charset="0"/>
            </a:endParaRPr>
          </a:p>
        </p:txBody>
      </p:sp>
      <p:sp>
        <p:nvSpPr>
          <p:cNvPr id="9" name="Τίτλος 1">
            <a:extLst>
              <a:ext uri="{FF2B5EF4-FFF2-40B4-BE49-F238E27FC236}">
                <a16:creationId xmlns:a16="http://schemas.microsoft.com/office/drawing/2014/main" id="{A5A5DFE3-9222-439F-7452-9AF336EE24B1}"/>
              </a:ext>
            </a:extLst>
          </p:cNvPr>
          <p:cNvSpPr txBox="1">
            <a:spLocks/>
          </p:cNvSpPr>
          <p:nvPr/>
        </p:nvSpPr>
        <p:spPr>
          <a:xfrm>
            <a:off x="4123965" y="0"/>
            <a:ext cx="7504442" cy="1325563"/>
          </a:xfrm>
          <a:prstGeom prst="rect">
            <a:avLst/>
          </a:prstGeom>
        </p:spPr>
        <p:txBody>
          <a:bodyPr vert="horz" lIns="91440" tIns="45720" rIns="91440" bIns="45720" rtlCol="0" anchor="b">
            <a:noAutofit/>
          </a:bodyPr>
          <a:lstStyle>
            <a:defPPr>
              <a:defRPr lang="en-US"/>
            </a:defPPr>
            <a:lvl1pPr algn="ctr">
              <a:lnSpc>
                <a:spcPct val="90000"/>
              </a:lnSpc>
              <a:spcBef>
                <a:spcPct val="0"/>
              </a:spcBef>
              <a:buNone/>
              <a:defRPr sz="3600">
                <a:solidFill>
                  <a:schemeClr val="accent1">
                    <a:lumMod val="75000"/>
                  </a:schemeClr>
                </a:solidFill>
                <a:latin typeface="Cambria" panose="02040503050406030204" pitchFamily="18" charset="0"/>
                <a:ea typeface="Cambria" panose="02040503050406030204" pitchFamily="18" charset="0"/>
                <a:cs typeface="+mj-cs"/>
              </a:defRPr>
            </a:lvl1pPr>
          </a:lstStyle>
          <a:p>
            <a:r>
              <a:rPr lang="el-GR" sz="2400" dirty="0"/>
              <a:t>Πως βγάζετε τα αποδεικτικά από το </a:t>
            </a:r>
            <a:r>
              <a:rPr lang="en-US" sz="2400" dirty="0"/>
              <a:t>web-banking </a:t>
            </a:r>
            <a:r>
              <a:rPr lang="el-GR" sz="2400" dirty="0"/>
              <a:t>των τραπεζών </a:t>
            </a:r>
            <a:r>
              <a:rPr lang="en-US" sz="2400" i="1" u="sng" dirty="0"/>
              <a:t>(o</a:t>
            </a:r>
            <a:r>
              <a:rPr lang="el-GR" sz="2400" i="1" u="sng" dirty="0"/>
              <a:t>χι από εφαρμογή κινητού)</a:t>
            </a:r>
          </a:p>
          <a:p>
            <a:r>
              <a:rPr lang="el-GR" sz="2400" b="1" i="1" u="sng" dirty="0"/>
              <a:t>Τράπεζα Πειραιώς</a:t>
            </a:r>
            <a:endParaRPr lang="en-US" sz="2400" b="1" i="1" u="sng" dirty="0"/>
          </a:p>
        </p:txBody>
      </p:sp>
      <p:pic>
        <p:nvPicPr>
          <p:cNvPr id="8" name="Picture 7">
            <a:extLst>
              <a:ext uri="{FF2B5EF4-FFF2-40B4-BE49-F238E27FC236}">
                <a16:creationId xmlns:a16="http://schemas.microsoft.com/office/drawing/2014/main" id="{792627B2-1E8B-8C1A-D1A2-F787C14B2616}"/>
              </a:ext>
            </a:extLst>
          </p:cNvPr>
          <p:cNvPicPr>
            <a:picLocks noChangeAspect="1"/>
          </p:cNvPicPr>
          <p:nvPr/>
        </p:nvPicPr>
        <p:blipFill>
          <a:blip r:embed="rId3"/>
          <a:stretch>
            <a:fillRect/>
          </a:stretch>
        </p:blipFill>
        <p:spPr>
          <a:xfrm>
            <a:off x="390526" y="2611636"/>
            <a:ext cx="4924424" cy="3515216"/>
          </a:xfrm>
          <a:prstGeom prst="rect">
            <a:avLst/>
          </a:prstGeom>
        </p:spPr>
      </p:pic>
      <p:pic>
        <p:nvPicPr>
          <p:cNvPr id="11" name="Picture 10">
            <a:extLst>
              <a:ext uri="{FF2B5EF4-FFF2-40B4-BE49-F238E27FC236}">
                <a16:creationId xmlns:a16="http://schemas.microsoft.com/office/drawing/2014/main" id="{C1F66F58-09E2-CFEE-4167-13C2CC6AF5F0}"/>
              </a:ext>
            </a:extLst>
          </p:cNvPr>
          <p:cNvPicPr>
            <a:picLocks noChangeAspect="1"/>
          </p:cNvPicPr>
          <p:nvPr/>
        </p:nvPicPr>
        <p:blipFill>
          <a:blip r:embed="rId4"/>
          <a:stretch>
            <a:fillRect/>
          </a:stretch>
        </p:blipFill>
        <p:spPr>
          <a:xfrm>
            <a:off x="6060232" y="2543373"/>
            <a:ext cx="5502151" cy="3856245"/>
          </a:xfrm>
          <a:prstGeom prst="rect">
            <a:avLst/>
          </a:prstGeom>
        </p:spPr>
      </p:pic>
    </p:spTree>
    <p:extLst>
      <p:ext uri="{BB962C8B-B14F-4D97-AF65-F5344CB8AC3E}">
        <p14:creationId xmlns:p14="http://schemas.microsoft.com/office/powerpoint/2010/main" val="36525509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3EE0A-D12C-89C4-76C3-9CDE33DDA97A}"/>
            </a:ext>
          </a:extLst>
        </p:cNvPr>
        <p:cNvGrpSpPr/>
        <p:nvPr/>
      </p:nvGrpSpPr>
      <p:grpSpPr>
        <a:xfrm>
          <a:off x="0" y="0"/>
          <a:ext cx="0" cy="0"/>
          <a:chOff x="0" y="0"/>
          <a:chExt cx="0" cy="0"/>
        </a:xfrm>
      </p:grpSpPr>
      <p:pic>
        <p:nvPicPr>
          <p:cNvPr id="4" name="Picture 3" descr="Blue text on a black background&#10;&#10;Description automatically generated">
            <a:extLst>
              <a:ext uri="{FF2B5EF4-FFF2-40B4-BE49-F238E27FC236}">
                <a16:creationId xmlns:a16="http://schemas.microsoft.com/office/drawing/2014/main" id="{E78D23C5-A730-C02E-8850-F8CFBA7771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25" y="386961"/>
            <a:ext cx="3075202" cy="870339"/>
          </a:xfrm>
          <a:prstGeom prst="rect">
            <a:avLst/>
          </a:prstGeom>
        </p:spPr>
      </p:pic>
      <p:sp>
        <p:nvSpPr>
          <p:cNvPr id="3" name="Τίτλος 1">
            <a:extLst>
              <a:ext uri="{FF2B5EF4-FFF2-40B4-BE49-F238E27FC236}">
                <a16:creationId xmlns:a16="http://schemas.microsoft.com/office/drawing/2014/main" id="{B1817144-9F8C-3849-76B2-489F239636C2}"/>
              </a:ext>
            </a:extLst>
          </p:cNvPr>
          <p:cNvSpPr txBox="1">
            <a:spLocks/>
          </p:cNvSpPr>
          <p:nvPr/>
        </p:nvSpPr>
        <p:spPr>
          <a:xfrm>
            <a:off x="796744" y="3267482"/>
            <a:ext cx="10526977" cy="188301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200" dirty="0">
              <a:solidFill>
                <a:schemeClr val="accent1">
                  <a:lumMod val="75000"/>
                </a:schemeClr>
              </a:solidFill>
              <a:latin typeface="Cambria" panose="02040503050406030204" pitchFamily="18" charset="0"/>
              <a:ea typeface="Cambria" panose="02040503050406030204" pitchFamily="18" charset="0"/>
            </a:endParaRPr>
          </a:p>
        </p:txBody>
      </p:sp>
      <p:sp>
        <p:nvSpPr>
          <p:cNvPr id="6" name="Τίτλος 1">
            <a:extLst>
              <a:ext uri="{FF2B5EF4-FFF2-40B4-BE49-F238E27FC236}">
                <a16:creationId xmlns:a16="http://schemas.microsoft.com/office/drawing/2014/main" id="{1AFAF56A-F582-7BC3-80FF-6D1A69C524AF}"/>
              </a:ext>
            </a:extLst>
          </p:cNvPr>
          <p:cNvSpPr txBox="1">
            <a:spLocks/>
          </p:cNvSpPr>
          <p:nvPr/>
        </p:nvSpPr>
        <p:spPr>
          <a:xfrm>
            <a:off x="243628" y="1559600"/>
            <a:ext cx="11701388" cy="381343"/>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57200" indent="-457200" algn="l">
              <a:buFont typeface="Arial" panose="020B0604020202020204" pitchFamily="34" charset="0"/>
              <a:buChar char="•"/>
            </a:pPr>
            <a:r>
              <a:rPr lang="el-GR" sz="2000" b="1" dirty="0">
                <a:solidFill>
                  <a:schemeClr val="accent1">
                    <a:lumMod val="75000"/>
                  </a:schemeClr>
                </a:solidFill>
                <a:latin typeface="Cambria" panose="02040503050406030204" pitchFamily="18" charset="0"/>
                <a:ea typeface="Cambria" panose="02040503050406030204" pitchFamily="18" charset="0"/>
              </a:rPr>
              <a:t>Πληρωμή με χρεωστική κάρτα:</a:t>
            </a:r>
            <a:r>
              <a:rPr lang="en-US" sz="2000" b="1" dirty="0">
                <a:solidFill>
                  <a:schemeClr val="accent1">
                    <a:lumMod val="75000"/>
                  </a:schemeClr>
                </a:solidFill>
                <a:latin typeface="Cambria" panose="02040503050406030204" pitchFamily="18" charset="0"/>
                <a:ea typeface="Cambria" panose="02040503050406030204" pitchFamily="18" charset="0"/>
              </a:rPr>
              <a:t> </a:t>
            </a:r>
            <a:r>
              <a:rPr lang="el-GR" sz="2000" b="1" dirty="0">
                <a:solidFill>
                  <a:schemeClr val="accent1">
                    <a:lumMod val="75000"/>
                  </a:schemeClr>
                </a:solidFill>
                <a:latin typeface="Cambria" panose="02040503050406030204" pitchFamily="18" charset="0"/>
                <a:ea typeface="Cambria" panose="02040503050406030204" pitchFamily="18" charset="0"/>
              </a:rPr>
              <a:t>Τα προϊόντα μου-&gt; Λογαριασμοί-&gt; Επιλογή Λογαριασμού-&gt; Προβολή </a:t>
            </a:r>
            <a:r>
              <a:rPr lang="en-US" sz="2000" b="1" dirty="0">
                <a:solidFill>
                  <a:schemeClr val="accent1">
                    <a:lumMod val="75000"/>
                  </a:schemeClr>
                </a:solidFill>
                <a:latin typeface="Cambria" panose="02040503050406030204" pitchFamily="18" charset="0"/>
                <a:ea typeface="Cambria" panose="02040503050406030204" pitchFamily="18" charset="0"/>
              </a:rPr>
              <a:t>e-statement-&gt;</a:t>
            </a:r>
            <a:r>
              <a:rPr lang="el-GR" sz="2000" b="1" dirty="0">
                <a:solidFill>
                  <a:schemeClr val="accent1">
                    <a:lumMod val="75000"/>
                  </a:schemeClr>
                </a:solidFill>
                <a:latin typeface="Cambria" panose="02040503050406030204" pitchFamily="18" charset="0"/>
                <a:ea typeface="Cambria" panose="02040503050406030204" pitchFamily="18" charset="0"/>
              </a:rPr>
              <a:t>Λήψη</a:t>
            </a:r>
            <a:endParaRPr lang="el-GR" sz="3200" dirty="0">
              <a:solidFill>
                <a:schemeClr val="accent1">
                  <a:lumMod val="75000"/>
                </a:schemeClr>
              </a:solidFill>
              <a:latin typeface="Cambria" panose="02040503050406030204" pitchFamily="18" charset="0"/>
              <a:ea typeface="Cambria" panose="02040503050406030204" pitchFamily="18" charset="0"/>
            </a:endParaRPr>
          </a:p>
        </p:txBody>
      </p:sp>
      <p:sp>
        <p:nvSpPr>
          <p:cNvPr id="9" name="Τίτλος 1">
            <a:extLst>
              <a:ext uri="{FF2B5EF4-FFF2-40B4-BE49-F238E27FC236}">
                <a16:creationId xmlns:a16="http://schemas.microsoft.com/office/drawing/2014/main" id="{327B1D2F-6B05-E0B9-E0A8-7F0E99570218}"/>
              </a:ext>
            </a:extLst>
          </p:cNvPr>
          <p:cNvSpPr txBox="1">
            <a:spLocks/>
          </p:cNvSpPr>
          <p:nvPr/>
        </p:nvSpPr>
        <p:spPr>
          <a:xfrm>
            <a:off x="4123965" y="0"/>
            <a:ext cx="7504442" cy="1325563"/>
          </a:xfrm>
          <a:prstGeom prst="rect">
            <a:avLst/>
          </a:prstGeom>
        </p:spPr>
        <p:txBody>
          <a:bodyPr vert="horz" lIns="91440" tIns="45720" rIns="91440" bIns="45720" rtlCol="0" anchor="b">
            <a:noAutofit/>
          </a:bodyPr>
          <a:lstStyle>
            <a:defPPr>
              <a:defRPr lang="en-US"/>
            </a:defPPr>
            <a:lvl1pPr algn="ctr">
              <a:lnSpc>
                <a:spcPct val="90000"/>
              </a:lnSpc>
              <a:spcBef>
                <a:spcPct val="0"/>
              </a:spcBef>
              <a:buNone/>
              <a:defRPr sz="3600">
                <a:solidFill>
                  <a:schemeClr val="accent1">
                    <a:lumMod val="75000"/>
                  </a:schemeClr>
                </a:solidFill>
                <a:latin typeface="Cambria" panose="02040503050406030204" pitchFamily="18" charset="0"/>
                <a:ea typeface="Cambria" panose="02040503050406030204" pitchFamily="18" charset="0"/>
                <a:cs typeface="+mj-cs"/>
              </a:defRPr>
            </a:lvl1pPr>
          </a:lstStyle>
          <a:p>
            <a:r>
              <a:rPr lang="el-GR" sz="2400" dirty="0"/>
              <a:t>Πως βγάζετε τα αποδεικτικά από το </a:t>
            </a:r>
            <a:r>
              <a:rPr lang="en-US" sz="2400" dirty="0"/>
              <a:t>web-banking </a:t>
            </a:r>
            <a:r>
              <a:rPr lang="el-GR" sz="2400" dirty="0"/>
              <a:t>των τραπεζών </a:t>
            </a:r>
            <a:r>
              <a:rPr lang="en-US" sz="2400" i="1" u="sng" dirty="0"/>
              <a:t>(o</a:t>
            </a:r>
            <a:r>
              <a:rPr lang="el-GR" sz="2400" i="1" u="sng" dirty="0"/>
              <a:t>χι από εφαρμογή κινητού)</a:t>
            </a:r>
          </a:p>
          <a:p>
            <a:r>
              <a:rPr lang="el-GR" sz="2400" b="1" i="1" u="sng" dirty="0"/>
              <a:t>Τράπεζα Ε</a:t>
            </a:r>
            <a:r>
              <a:rPr lang="en-US" sz="2400" b="1" i="1" u="sng" dirty="0" err="1"/>
              <a:t>urobank</a:t>
            </a:r>
            <a:endParaRPr lang="en-US" sz="2400" b="1" i="1" u="sng" dirty="0"/>
          </a:p>
        </p:txBody>
      </p:sp>
      <p:pic>
        <p:nvPicPr>
          <p:cNvPr id="5" name="Picture 4">
            <a:extLst>
              <a:ext uri="{FF2B5EF4-FFF2-40B4-BE49-F238E27FC236}">
                <a16:creationId xmlns:a16="http://schemas.microsoft.com/office/drawing/2014/main" id="{740FB002-A532-447D-AD15-7E45FB031186}"/>
              </a:ext>
            </a:extLst>
          </p:cNvPr>
          <p:cNvPicPr>
            <a:picLocks noChangeAspect="1"/>
          </p:cNvPicPr>
          <p:nvPr/>
        </p:nvPicPr>
        <p:blipFill>
          <a:blip r:embed="rId3"/>
          <a:stretch>
            <a:fillRect/>
          </a:stretch>
        </p:blipFill>
        <p:spPr>
          <a:xfrm>
            <a:off x="390525" y="2382804"/>
            <a:ext cx="5413521" cy="3999710"/>
          </a:xfrm>
          <a:prstGeom prst="rect">
            <a:avLst/>
          </a:prstGeom>
        </p:spPr>
      </p:pic>
      <p:pic>
        <p:nvPicPr>
          <p:cNvPr id="8" name="Picture 7">
            <a:extLst>
              <a:ext uri="{FF2B5EF4-FFF2-40B4-BE49-F238E27FC236}">
                <a16:creationId xmlns:a16="http://schemas.microsoft.com/office/drawing/2014/main" id="{A94E904B-8818-7C03-81B8-DA462B24B2A6}"/>
              </a:ext>
            </a:extLst>
          </p:cNvPr>
          <p:cNvPicPr>
            <a:picLocks noChangeAspect="1"/>
          </p:cNvPicPr>
          <p:nvPr/>
        </p:nvPicPr>
        <p:blipFill>
          <a:blip r:embed="rId4"/>
          <a:stretch>
            <a:fillRect/>
          </a:stretch>
        </p:blipFill>
        <p:spPr>
          <a:xfrm>
            <a:off x="6060232" y="2401854"/>
            <a:ext cx="5783292" cy="3999710"/>
          </a:xfrm>
          <a:prstGeom prst="rect">
            <a:avLst/>
          </a:prstGeom>
        </p:spPr>
      </p:pic>
    </p:spTree>
    <p:extLst>
      <p:ext uri="{BB962C8B-B14F-4D97-AF65-F5344CB8AC3E}">
        <p14:creationId xmlns:p14="http://schemas.microsoft.com/office/powerpoint/2010/main" val="4963388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E1D77-7258-E99C-9C9E-1BF3E19D79C9}"/>
            </a:ext>
          </a:extLst>
        </p:cNvPr>
        <p:cNvGrpSpPr/>
        <p:nvPr/>
      </p:nvGrpSpPr>
      <p:grpSpPr>
        <a:xfrm>
          <a:off x="0" y="0"/>
          <a:ext cx="0" cy="0"/>
          <a:chOff x="0" y="0"/>
          <a:chExt cx="0" cy="0"/>
        </a:xfrm>
      </p:grpSpPr>
      <p:pic>
        <p:nvPicPr>
          <p:cNvPr id="4" name="Picture 3" descr="Blue text on a black background&#10;&#10;Description automatically generated">
            <a:extLst>
              <a:ext uri="{FF2B5EF4-FFF2-40B4-BE49-F238E27FC236}">
                <a16:creationId xmlns:a16="http://schemas.microsoft.com/office/drawing/2014/main" id="{BB562535-61AF-BC9A-2946-6A474C53B7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25" y="386961"/>
            <a:ext cx="3075202" cy="870339"/>
          </a:xfrm>
          <a:prstGeom prst="rect">
            <a:avLst/>
          </a:prstGeom>
        </p:spPr>
      </p:pic>
      <p:sp>
        <p:nvSpPr>
          <p:cNvPr id="3" name="Τίτλος 1">
            <a:extLst>
              <a:ext uri="{FF2B5EF4-FFF2-40B4-BE49-F238E27FC236}">
                <a16:creationId xmlns:a16="http://schemas.microsoft.com/office/drawing/2014/main" id="{B0B7949D-5195-EFB2-FB69-DEB766C86C46}"/>
              </a:ext>
            </a:extLst>
          </p:cNvPr>
          <p:cNvSpPr txBox="1">
            <a:spLocks/>
          </p:cNvSpPr>
          <p:nvPr/>
        </p:nvSpPr>
        <p:spPr>
          <a:xfrm>
            <a:off x="796744" y="3267482"/>
            <a:ext cx="10526977" cy="188301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200" dirty="0">
              <a:solidFill>
                <a:schemeClr val="accent1">
                  <a:lumMod val="75000"/>
                </a:schemeClr>
              </a:solidFill>
              <a:latin typeface="Cambria" panose="02040503050406030204" pitchFamily="18" charset="0"/>
              <a:ea typeface="Cambria" panose="02040503050406030204" pitchFamily="18" charset="0"/>
            </a:endParaRPr>
          </a:p>
        </p:txBody>
      </p:sp>
      <p:sp>
        <p:nvSpPr>
          <p:cNvPr id="6" name="Τίτλος 1">
            <a:extLst>
              <a:ext uri="{FF2B5EF4-FFF2-40B4-BE49-F238E27FC236}">
                <a16:creationId xmlns:a16="http://schemas.microsoft.com/office/drawing/2014/main" id="{AF1A2C60-646A-2C96-F28C-47DF3E2B1635}"/>
              </a:ext>
            </a:extLst>
          </p:cNvPr>
          <p:cNvSpPr txBox="1">
            <a:spLocks/>
          </p:cNvSpPr>
          <p:nvPr/>
        </p:nvSpPr>
        <p:spPr>
          <a:xfrm>
            <a:off x="243628" y="1559600"/>
            <a:ext cx="11701388" cy="87033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57200" indent="-457200" algn="l">
              <a:buFont typeface="Arial" panose="020B0604020202020204" pitchFamily="34" charset="0"/>
              <a:buChar char="•"/>
            </a:pPr>
            <a:r>
              <a:rPr lang="el-GR" sz="2000" b="1" dirty="0">
                <a:solidFill>
                  <a:schemeClr val="accent1">
                    <a:lumMod val="75000"/>
                  </a:schemeClr>
                </a:solidFill>
                <a:latin typeface="Cambria" panose="02040503050406030204" pitchFamily="18" charset="0"/>
                <a:ea typeface="Cambria" panose="02040503050406030204" pitchFamily="18" charset="0"/>
              </a:rPr>
              <a:t>Πληρωμή με πιστωτική κάρτα: Τα προϊόντα μου-&gt; Κάρτες-&gt; Επιλογή Κάρτας-&gt; Προβολή </a:t>
            </a:r>
            <a:r>
              <a:rPr lang="en-US" sz="2000" b="1" dirty="0">
                <a:solidFill>
                  <a:schemeClr val="accent1">
                    <a:lumMod val="75000"/>
                  </a:schemeClr>
                </a:solidFill>
                <a:latin typeface="Cambria" panose="02040503050406030204" pitchFamily="18" charset="0"/>
                <a:ea typeface="Cambria" panose="02040503050406030204" pitchFamily="18" charset="0"/>
              </a:rPr>
              <a:t>e-statement-&gt;</a:t>
            </a:r>
            <a:r>
              <a:rPr lang="el-GR" sz="2000" b="1" dirty="0">
                <a:solidFill>
                  <a:schemeClr val="accent1">
                    <a:lumMod val="75000"/>
                  </a:schemeClr>
                </a:solidFill>
                <a:latin typeface="Cambria" panose="02040503050406030204" pitchFamily="18" charset="0"/>
                <a:ea typeface="Cambria" panose="02040503050406030204" pitchFamily="18" charset="0"/>
              </a:rPr>
              <a:t>Λήψη </a:t>
            </a:r>
            <a:endParaRPr lang="en-US" sz="2000" b="1" dirty="0">
              <a:solidFill>
                <a:schemeClr val="accent1">
                  <a:lumMod val="75000"/>
                </a:schemeClr>
              </a:solidFill>
              <a:latin typeface="Cambria" panose="02040503050406030204" pitchFamily="18" charset="0"/>
              <a:ea typeface="Cambria" panose="02040503050406030204" pitchFamily="18" charset="0"/>
            </a:endParaRPr>
          </a:p>
          <a:p>
            <a:pPr marL="457200" indent="-457200" algn="l">
              <a:buFont typeface="Arial" panose="020B0604020202020204" pitchFamily="34" charset="0"/>
              <a:buChar char="•"/>
            </a:pPr>
            <a:endParaRPr lang="el-GR" sz="3200" dirty="0">
              <a:solidFill>
                <a:schemeClr val="accent1">
                  <a:lumMod val="75000"/>
                </a:schemeClr>
              </a:solidFill>
              <a:latin typeface="Cambria" panose="02040503050406030204" pitchFamily="18" charset="0"/>
              <a:ea typeface="Cambria" panose="02040503050406030204" pitchFamily="18" charset="0"/>
            </a:endParaRPr>
          </a:p>
        </p:txBody>
      </p:sp>
      <p:sp>
        <p:nvSpPr>
          <p:cNvPr id="9" name="Τίτλος 1">
            <a:extLst>
              <a:ext uri="{FF2B5EF4-FFF2-40B4-BE49-F238E27FC236}">
                <a16:creationId xmlns:a16="http://schemas.microsoft.com/office/drawing/2014/main" id="{06A899F3-D6D8-629B-E590-63883C8EBE59}"/>
              </a:ext>
            </a:extLst>
          </p:cNvPr>
          <p:cNvSpPr txBox="1">
            <a:spLocks/>
          </p:cNvSpPr>
          <p:nvPr/>
        </p:nvSpPr>
        <p:spPr>
          <a:xfrm>
            <a:off x="4123965" y="0"/>
            <a:ext cx="7504442" cy="1325563"/>
          </a:xfrm>
          <a:prstGeom prst="rect">
            <a:avLst/>
          </a:prstGeom>
        </p:spPr>
        <p:txBody>
          <a:bodyPr vert="horz" lIns="91440" tIns="45720" rIns="91440" bIns="45720" rtlCol="0" anchor="b">
            <a:noAutofit/>
          </a:bodyPr>
          <a:lstStyle>
            <a:defPPr>
              <a:defRPr lang="en-US"/>
            </a:defPPr>
            <a:lvl1pPr algn="ctr">
              <a:lnSpc>
                <a:spcPct val="90000"/>
              </a:lnSpc>
              <a:spcBef>
                <a:spcPct val="0"/>
              </a:spcBef>
              <a:buNone/>
              <a:defRPr sz="3600">
                <a:solidFill>
                  <a:schemeClr val="accent1">
                    <a:lumMod val="75000"/>
                  </a:schemeClr>
                </a:solidFill>
                <a:latin typeface="Cambria" panose="02040503050406030204" pitchFamily="18" charset="0"/>
                <a:ea typeface="Cambria" panose="02040503050406030204" pitchFamily="18" charset="0"/>
                <a:cs typeface="+mj-cs"/>
              </a:defRPr>
            </a:lvl1pPr>
          </a:lstStyle>
          <a:p>
            <a:r>
              <a:rPr lang="el-GR" sz="2400" dirty="0"/>
              <a:t>Πως βγάζετε τα αποδεικτικά από το </a:t>
            </a:r>
            <a:r>
              <a:rPr lang="en-US" sz="2400" dirty="0"/>
              <a:t>web-banking </a:t>
            </a:r>
            <a:r>
              <a:rPr lang="el-GR" sz="2400" dirty="0"/>
              <a:t>των τραπεζών </a:t>
            </a:r>
            <a:r>
              <a:rPr lang="en-US" sz="2400" i="1" u="sng" dirty="0"/>
              <a:t>(o</a:t>
            </a:r>
            <a:r>
              <a:rPr lang="el-GR" sz="2400" i="1" u="sng" dirty="0"/>
              <a:t>χι από εφαρμογή κινητού)</a:t>
            </a:r>
          </a:p>
          <a:p>
            <a:r>
              <a:rPr lang="el-GR" sz="2400" b="1" i="1" u="sng" dirty="0"/>
              <a:t>Τράπεζα </a:t>
            </a:r>
            <a:r>
              <a:rPr lang="en-US" sz="2400" b="1" i="1" u="sng" dirty="0"/>
              <a:t>Eurobank</a:t>
            </a:r>
          </a:p>
        </p:txBody>
      </p:sp>
      <p:pic>
        <p:nvPicPr>
          <p:cNvPr id="7" name="Picture 6">
            <a:extLst>
              <a:ext uri="{FF2B5EF4-FFF2-40B4-BE49-F238E27FC236}">
                <a16:creationId xmlns:a16="http://schemas.microsoft.com/office/drawing/2014/main" id="{1D7FE011-3F68-551D-7E14-8F34C629B550}"/>
              </a:ext>
            </a:extLst>
          </p:cNvPr>
          <p:cNvPicPr>
            <a:picLocks noChangeAspect="1"/>
          </p:cNvPicPr>
          <p:nvPr/>
        </p:nvPicPr>
        <p:blipFill>
          <a:blip r:embed="rId3"/>
          <a:stretch>
            <a:fillRect/>
          </a:stretch>
        </p:blipFill>
        <p:spPr>
          <a:xfrm>
            <a:off x="390526" y="2732238"/>
            <a:ext cx="4991100" cy="3106587"/>
          </a:xfrm>
          <a:prstGeom prst="rect">
            <a:avLst/>
          </a:prstGeom>
        </p:spPr>
      </p:pic>
      <p:pic>
        <p:nvPicPr>
          <p:cNvPr id="10" name="Picture 9">
            <a:extLst>
              <a:ext uri="{FF2B5EF4-FFF2-40B4-BE49-F238E27FC236}">
                <a16:creationId xmlns:a16="http://schemas.microsoft.com/office/drawing/2014/main" id="{B45DB511-ACA4-1115-2615-17025DE0588F}"/>
              </a:ext>
            </a:extLst>
          </p:cNvPr>
          <p:cNvPicPr>
            <a:picLocks noChangeAspect="1"/>
          </p:cNvPicPr>
          <p:nvPr/>
        </p:nvPicPr>
        <p:blipFill>
          <a:blip r:embed="rId4"/>
          <a:stretch>
            <a:fillRect/>
          </a:stretch>
        </p:blipFill>
        <p:spPr>
          <a:xfrm>
            <a:off x="6094322" y="2490272"/>
            <a:ext cx="5217033" cy="3590518"/>
          </a:xfrm>
          <a:prstGeom prst="rect">
            <a:avLst/>
          </a:prstGeom>
        </p:spPr>
      </p:pic>
    </p:spTree>
    <p:extLst>
      <p:ext uri="{BB962C8B-B14F-4D97-AF65-F5344CB8AC3E}">
        <p14:creationId xmlns:p14="http://schemas.microsoft.com/office/powerpoint/2010/main" val="16959332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8E5DD-55EE-D435-93CA-791A75C6613C}"/>
            </a:ext>
          </a:extLst>
        </p:cNvPr>
        <p:cNvGrpSpPr/>
        <p:nvPr/>
      </p:nvGrpSpPr>
      <p:grpSpPr>
        <a:xfrm>
          <a:off x="0" y="0"/>
          <a:ext cx="0" cy="0"/>
          <a:chOff x="0" y="0"/>
          <a:chExt cx="0" cy="0"/>
        </a:xfrm>
      </p:grpSpPr>
      <p:pic>
        <p:nvPicPr>
          <p:cNvPr id="4" name="Picture 3" descr="Blue text on a black background&#10;&#10;Description automatically generated">
            <a:extLst>
              <a:ext uri="{FF2B5EF4-FFF2-40B4-BE49-F238E27FC236}">
                <a16:creationId xmlns:a16="http://schemas.microsoft.com/office/drawing/2014/main" id="{77F0ECD9-C41F-DDD9-FC14-5D7E0F7A9C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25" y="386961"/>
            <a:ext cx="3075202" cy="870339"/>
          </a:xfrm>
          <a:prstGeom prst="rect">
            <a:avLst/>
          </a:prstGeom>
        </p:spPr>
      </p:pic>
      <p:sp>
        <p:nvSpPr>
          <p:cNvPr id="3" name="Τίτλος 1">
            <a:extLst>
              <a:ext uri="{FF2B5EF4-FFF2-40B4-BE49-F238E27FC236}">
                <a16:creationId xmlns:a16="http://schemas.microsoft.com/office/drawing/2014/main" id="{8459B3A3-B2DE-47D6-D2E3-AD14CF43BB02}"/>
              </a:ext>
            </a:extLst>
          </p:cNvPr>
          <p:cNvSpPr txBox="1">
            <a:spLocks/>
          </p:cNvSpPr>
          <p:nvPr/>
        </p:nvSpPr>
        <p:spPr>
          <a:xfrm>
            <a:off x="796744" y="3267482"/>
            <a:ext cx="10526977" cy="188301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200" dirty="0">
              <a:solidFill>
                <a:schemeClr val="accent1">
                  <a:lumMod val="75000"/>
                </a:schemeClr>
              </a:solidFill>
              <a:latin typeface="Cambria" panose="02040503050406030204" pitchFamily="18" charset="0"/>
              <a:ea typeface="Cambria" panose="02040503050406030204" pitchFamily="18" charset="0"/>
            </a:endParaRPr>
          </a:p>
        </p:txBody>
      </p:sp>
      <p:sp>
        <p:nvSpPr>
          <p:cNvPr id="6" name="Τίτλος 1">
            <a:extLst>
              <a:ext uri="{FF2B5EF4-FFF2-40B4-BE49-F238E27FC236}">
                <a16:creationId xmlns:a16="http://schemas.microsoft.com/office/drawing/2014/main" id="{709F090F-1D72-1552-CF09-215929372F33}"/>
              </a:ext>
            </a:extLst>
          </p:cNvPr>
          <p:cNvSpPr txBox="1">
            <a:spLocks/>
          </p:cNvSpPr>
          <p:nvPr/>
        </p:nvSpPr>
        <p:spPr>
          <a:xfrm>
            <a:off x="243628" y="1559600"/>
            <a:ext cx="11701388" cy="381343"/>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57200" indent="-457200" algn="l">
              <a:buFont typeface="Arial" panose="020B0604020202020204" pitchFamily="34" charset="0"/>
              <a:buChar char="•"/>
            </a:pPr>
            <a:r>
              <a:rPr lang="el-GR" sz="2000" b="1" dirty="0">
                <a:solidFill>
                  <a:schemeClr val="accent1">
                    <a:lumMod val="75000"/>
                  </a:schemeClr>
                </a:solidFill>
                <a:latin typeface="Cambria" panose="02040503050406030204" pitchFamily="18" charset="0"/>
                <a:ea typeface="Cambria" panose="02040503050406030204" pitchFamily="18" charset="0"/>
              </a:rPr>
              <a:t>Πληρωμή με χρεωστική κάρτα: Λογαριασμοί-&gt; </a:t>
            </a:r>
            <a:r>
              <a:rPr lang="en-US" sz="2000" b="1" dirty="0">
                <a:solidFill>
                  <a:schemeClr val="accent1">
                    <a:lumMod val="75000"/>
                  </a:schemeClr>
                </a:solidFill>
                <a:latin typeface="Cambria" panose="02040503050406030204" pitchFamily="18" charset="0"/>
                <a:ea typeface="Cambria" panose="02040503050406030204" pitchFamily="18" charset="0"/>
              </a:rPr>
              <a:t>Statement-&gt; </a:t>
            </a:r>
            <a:r>
              <a:rPr lang="el-GR" sz="2000" b="1" dirty="0">
                <a:solidFill>
                  <a:schemeClr val="accent1">
                    <a:lumMod val="75000"/>
                  </a:schemeClr>
                </a:solidFill>
                <a:latin typeface="Cambria" panose="02040503050406030204" pitchFamily="18" charset="0"/>
                <a:ea typeface="Cambria" panose="02040503050406030204" pitchFamily="18" charset="0"/>
              </a:rPr>
              <a:t>Επιλογή </a:t>
            </a:r>
            <a:r>
              <a:rPr lang="en-US" sz="2000" b="1" dirty="0">
                <a:solidFill>
                  <a:schemeClr val="accent1">
                    <a:lumMod val="75000"/>
                  </a:schemeClr>
                </a:solidFill>
                <a:latin typeface="Cambria" panose="02040503050406030204" pitchFamily="18" charset="0"/>
                <a:ea typeface="Cambria" panose="02040503050406030204" pitchFamily="18" charset="0"/>
              </a:rPr>
              <a:t>statement-&gt; </a:t>
            </a:r>
            <a:r>
              <a:rPr lang="el-GR" sz="2000" b="1" dirty="0">
                <a:solidFill>
                  <a:schemeClr val="accent1">
                    <a:lumMod val="75000"/>
                  </a:schemeClr>
                </a:solidFill>
                <a:latin typeface="Cambria" panose="02040503050406030204" pitchFamily="18" charset="0"/>
                <a:ea typeface="Cambria" panose="02040503050406030204" pitchFamily="18" charset="0"/>
              </a:rPr>
              <a:t>Προβολή </a:t>
            </a:r>
            <a:r>
              <a:rPr lang="en-US" sz="2000" b="1" dirty="0">
                <a:solidFill>
                  <a:schemeClr val="accent1">
                    <a:lumMod val="75000"/>
                  </a:schemeClr>
                </a:solidFill>
                <a:latin typeface="Cambria" panose="02040503050406030204" pitchFamily="18" charset="0"/>
                <a:ea typeface="Cambria" panose="02040503050406030204" pitchFamily="18" charset="0"/>
              </a:rPr>
              <a:t>PDF</a:t>
            </a:r>
            <a:endParaRPr lang="el-GR" sz="3200" dirty="0">
              <a:solidFill>
                <a:schemeClr val="accent1">
                  <a:lumMod val="75000"/>
                </a:schemeClr>
              </a:solidFill>
              <a:latin typeface="Cambria" panose="02040503050406030204" pitchFamily="18" charset="0"/>
              <a:ea typeface="Cambria" panose="02040503050406030204" pitchFamily="18" charset="0"/>
            </a:endParaRPr>
          </a:p>
        </p:txBody>
      </p:sp>
      <p:sp>
        <p:nvSpPr>
          <p:cNvPr id="9" name="Τίτλος 1">
            <a:extLst>
              <a:ext uri="{FF2B5EF4-FFF2-40B4-BE49-F238E27FC236}">
                <a16:creationId xmlns:a16="http://schemas.microsoft.com/office/drawing/2014/main" id="{78E45E13-490C-84DF-BAD2-E23344C401EC}"/>
              </a:ext>
            </a:extLst>
          </p:cNvPr>
          <p:cNvSpPr txBox="1">
            <a:spLocks/>
          </p:cNvSpPr>
          <p:nvPr/>
        </p:nvSpPr>
        <p:spPr>
          <a:xfrm>
            <a:off x="4123965" y="0"/>
            <a:ext cx="7504442" cy="1325563"/>
          </a:xfrm>
          <a:prstGeom prst="rect">
            <a:avLst/>
          </a:prstGeom>
        </p:spPr>
        <p:txBody>
          <a:bodyPr vert="horz" lIns="91440" tIns="45720" rIns="91440" bIns="45720" rtlCol="0" anchor="b">
            <a:noAutofit/>
          </a:bodyPr>
          <a:lstStyle>
            <a:defPPr>
              <a:defRPr lang="en-US"/>
            </a:defPPr>
            <a:lvl1pPr algn="ctr">
              <a:lnSpc>
                <a:spcPct val="90000"/>
              </a:lnSpc>
              <a:spcBef>
                <a:spcPct val="0"/>
              </a:spcBef>
              <a:buNone/>
              <a:defRPr sz="3600">
                <a:solidFill>
                  <a:schemeClr val="accent1">
                    <a:lumMod val="75000"/>
                  </a:schemeClr>
                </a:solidFill>
                <a:latin typeface="Cambria" panose="02040503050406030204" pitchFamily="18" charset="0"/>
                <a:ea typeface="Cambria" panose="02040503050406030204" pitchFamily="18" charset="0"/>
                <a:cs typeface="+mj-cs"/>
              </a:defRPr>
            </a:lvl1pPr>
          </a:lstStyle>
          <a:p>
            <a:r>
              <a:rPr lang="el-GR" sz="2400" dirty="0"/>
              <a:t>Πως βγάζετε τα αποδεικτικά από το </a:t>
            </a:r>
            <a:r>
              <a:rPr lang="en-US" sz="2400" dirty="0"/>
              <a:t>web-banking </a:t>
            </a:r>
            <a:r>
              <a:rPr lang="el-GR" sz="2400" dirty="0"/>
              <a:t>των τραπεζών </a:t>
            </a:r>
            <a:r>
              <a:rPr lang="en-US" sz="2400" i="1" u="sng" dirty="0"/>
              <a:t>(o</a:t>
            </a:r>
            <a:r>
              <a:rPr lang="el-GR" sz="2400" i="1" u="sng" dirty="0"/>
              <a:t>χι από εφαρμογή κινητού)</a:t>
            </a:r>
          </a:p>
          <a:p>
            <a:r>
              <a:rPr lang="el-GR" sz="2400" b="1" i="1" u="sng" dirty="0"/>
              <a:t>Εθνική Τράπεζα</a:t>
            </a:r>
            <a:endParaRPr lang="en-US" sz="2400" b="1" i="1" u="sng" dirty="0"/>
          </a:p>
        </p:txBody>
      </p:sp>
      <p:pic>
        <p:nvPicPr>
          <p:cNvPr id="5" name="Picture 4">
            <a:extLst>
              <a:ext uri="{FF2B5EF4-FFF2-40B4-BE49-F238E27FC236}">
                <a16:creationId xmlns:a16="http://schemas.microsoft.com/office/drawing/2014/main" id="{6569D081-62C9-D23E-3407-24BDC6AB09B7}"/>
              </a:ext>
            </a:extLst>
          </p:cNvPr>
          <p:cNvPicPr>
            <a:picLocks noChangeAspect="1"/>
          </p:cNvPicPr>
          <p:nvPr/>
        </p:nvPicPr>
        <p:blipFill>
          <a:blip r:embed="rId3"/>
          <a:stretch>
            <a:fillRect/>
          </a:stretch>
        </p:blipFill>
        <p:spPr>
          <a:xfrm>
            <a:off x="3465727" y="2349507"/>
            <a:ext cx="4874079" cy="4055912"/>
          </a:xfrm>
          <a:prstGeom prst="rect">
            <a:avLst/>
          </a:prstGeom>
        </p:spPr>
      </p:pic>
    </p:spTree>
    <p:extLst>
      <p:ext uri="{BB962C8B-B14F-4D97-AF65-F5344CB8AC3E}">
        <p14:creationId xmlns:p14="http://schemas.microsoft.com/office/powerpoint/2010/main" val="1030967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19FCF-B4A5-05A3-0BDD-AF9BD99653E9}"/>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FFCB433B-E69C-7663-8007-F94D5F4A5B60}"/>
              </a:ext>
            </a:extLst>
          </p:cNvPr>
          <p:cNvSpPr>
            <a:spLocks noGrp="1"/>
          </p:cNvSpPr>
          <p:nvPr>
            <p:ph type="ctrTitle"/>
          </p:nvPr>
        </p:nvSpPr>
        <p:spPr>
          <a:xfrm>
            <a:off x="868279" y="1610037"/>
            <a:ext cx="10455442" cy="3893616"/>
          </a:xfrm>
        </p:spPr>
        <p:txBody>
          <a:bodyPr>
            <a:noAutofit/>
          </a:bodyPr>
          <a:lstStyle/>
          <a:p>
            <a:pPr>
              <a:lnSpc>
                <a:spcPct val="150000"/>
              </a:lnSpc>
            </a:pPr>
            <a:br>
              <a:rPr lang="el-GR" sz="3200" dirty="0">
                <a:solidFill>
                  <a:schemeClr val="accent1">
                    <a:lumMod val="75000"/>
                  </a:schemeClr>
                </a:solidFill>
                <a:latin typeface="Cambria" panose="02040503050406030204" pitchFamily="18" charset="0"/>
                <a:ea typeface="Cambria" panose="02040503050406030204" pitchFamily="18" charset="0"/>
              </a:rPr>
            </a:br>
            <a:br>
              <a:rPr lang="el-GR" sz="3200" dirty="0">
                <a:solidFill>
                  <a:schemeClr val="accent1">
                    <a:lumMod val="75000"/>
                  </a:schemeClr>
                </a:solidFill>
                <a:latin typeface="Cambria" panose="02040503050406030204" pitchFamily="18" charset="0"/>
                <a:ea typeface="Cambria" panose="02040503050406030204" pitchFamily="18" charset="0"/>
              </a:rPr>
            </a:br>
            <a:br>
              <a:rPr lang="el-GR" sz="3200" dirty="0">
                <a:solidFill>
                  <a:schemeClr val="accent1">
                    <a:lumMod val="75000"/>
                  </a:schemeClr>
                </a:solidFill>
                <a:latin typeface="Cambria" panose="02040503050406030204" pitchFamily="18" charset="0"/>
                <a:ea typeface="Cambria" panose="02040503050406030204" pitchFamily="18" charset="0"/>
              </a:rPr>
            </a:br>
            <a:br>
              <a:rPr lang="el-GR" sz="3200" dirty="0">
                <a:solidFill>
                  <a:schemeClr val="accent1">
                    <a:lumMod val="75000"/>
                  </a:schemeClr>
                </a:solidFill>
                <a:latin typeface="Cambria" panose="02040503050406030204" pitchFamily="18" charset="0"/>
                <a:ea typeface="Cambria" panose="02040503050406030204" pitchFamily="18" charset="0"/>
              </a:rPr>
            </a:br>
            <a:br>
              <a:rPr lang="el-GR" sz="3200" dirty="0">
                <a:solidFill>
                  <a:schemeClr val="accent1">
                    <a:lumMod val="75000"/>
                  </a:schemeClr>
                </a:solidFill>
                <a:latin typeface="Cambria" panose="02040503050406030204" pitchFamily="18" charset="0"/>
                <a:ea typeface="Cambria" panose="02040503050406030204" pitchFamily="18" charset="0"/>
              </a:rPr>
            </a:br>
            <a:br>
              <a:rPr lang="el-GR" sz="3200" dirty="0">
                <a:solidFill>
                  <a:schemeClr val="accent1">
                    <a:lumMod val="75000"/>
                  </a:schemeClr>
                </a:solidFill>
                <a:latin typeface="Cambria" panose="02040503050406030204" pitchFamily="18" charset="0"/>
                <a:ea typeface="Cambria" panose="02040503050406030204" pitchFamily="18" charset="0"/>
              </a:rPr>
            </a:br>
            <a:br>
              <a:rPr lang="el-GR" sz="3200" dirty="0">
                <a:solidFill>
                  <a:schemeClr val="accent1">
                    <a:lumMod val="75000"/>
                  </a:schemeClr>
                </a:solidFill>
                <a:latin typeface="Cambria" panose="02040503050406030204" pitchFamily="18" charset="0"/>
                <a:ea typeface="Cambria" panose="02040503050406030204" pitchFamily="18" charset="0"/>
              </a:rPr>
            </a:br>
            <a:r>
              <a:rPr lang="el-GR" sz="3200" dirty="0">
                <a:solidFill>
                  <a:schemeClr val="accent1">
                    <a:lumMod val="75000"/>
                  </a:schemeClr>
                </a:solidFill>
                <a:latin typeface="Cambria" panose="02040503050406030204" pitchFamily="18" charset="0"/>
                <a:ea typeface="Cambria" panose="02040503050406030204" pitchFamily="18" charset="0"/>
              </a:rPr>
              <a:t>Τα παραστατικά για την μετακίνηση σας θα υποβάλλονται  </a:t>
            </a:r>
            <a:br>
              <a:rPr lang="el-GR" sz="3200" dirty="0">
                <a:solidFill>
                  <a:schemeClr val="accent1">
                    <a:lumMod val="75000"/>
                  </a:schemeClr>
                </a:solidFill>
                <a:latin typeface="Cambria" panose="02040503050406030204" pitchFamily="18" charset="0"/>
                <a:ea typeface="Cambria" panose="02040503050406030204" pitchFamily="18" charset="0"/>
              </a:rPr>
            </a:br>
            <a:r>
              <a:rPr lang="el-GR" sz="3200" i="1" u="sng" dirty="0">
                <a:solidFill>
                  <a:srgbClr val="FF0000"/>
                </a:solidFill>
                <a:latin typeface="Cambria" panose="02040503050406030204" pitchFamily="18" charset="0"/>
                <a:ea typeface="Cambria" panose="02040503050406030204" pitchFamily="18" charset="0"/>
              </a:rPr>
              <a:t>ηλεκτρονικά σε συγκεκριμένο </a:t>
            </a:r>
            <a:r>
              <a:rPr lang="en-US" sz="3200" i="1" u="sng" dirty="0">
                <a:solidFill>
                  <a:srgbClr val="FF0000"/>
                </a:solidFill>
                <a:latin typeface="Cambria" panose="02040503050406030204" pitchFamily="18" charset="0"/>
                <a:ea typeface="Cambria" panose="02040503050406030204" pitchFamily="18" charset="0"/>
              </a:rPr>
              <a:t>email</a:t>
            </a:r>
            <a:r>
              <a:rPr lang="el-GR" sz="3200" i="1" u="sng" dirty="0">
                <a:solidFill>
                  <a:srgbClr val="FF0000"/>
                </a:solidFill>
                <a:latin typeface="Cambria" panose="02040503050406030204" pitchFamily="18" charset="0"/>
                <a:ea typeface="Cambria" panose="02040503050406030204" pitchFamily="18" charset="0"/>
              </a:rPr>
              <a:t> </a:t>
            </a:r>
            <a:br>
              <a:rPr lang="el-GR" sz="3200" i="1" u="sng" dirty="0">
                <a:solidFill>
                  <a:srgbClr val="FF0000"/>
                </a:solidFill>
                <a:latin typeface="Cambria" panose="02040503050406030204" pitchFamily="18" charset="0"/>
                <a:ea typeface="Cambria" panose="02040503050406030204" pitchFamily="18" charset="0"/>
              </a:rPr>
            </a:br>
            <a:r>
              <a:rPr lang="el-GR" sz="2800" i="1" u="sng" dirty="0">
                <a:solidFill>
                  <a:schemeClr val="accent1">
                    <a:lumMod val="75000"/>
                  </a:schemeClr>
                </a:solidFill>
                <a:latin typeface="Cambria" panose="02040503050406030204" pitchFamily="18" charset="0"/>
                <a:ea typeface="Cambria" panose="02040503050406030204" pitchFamily="18" charset="0"/>
              </a:rPr>
              <a:t>(που θα σας γνωστοποιηθεί στην ανακοίνωση υποβολής αιτήσεων) </a:t>
            </a:r>
            <a:br>
              <a:rPr lang="el-GR" sz="3200" i="1" u="sng" dirty="0">
                <a:solidFill>
                  <a:schemeClr val="accent1">
                    <a:lumMod val="75000"/>
                  </a:schemeClr>
                </a:solidFill>
                <a:latin typeface="Cambria" panose="02040503050406030204" pitchFamily="18" charset="0"/>
                <a:ea typeface="Cambria" panose="02040503050406030204" pitchFamily="18" charset="0"/>
              </a:rPr>
            </a:br>
            <a:r>
              <a:rPr lang="el-GR" sz="3200" dirty="0">
                <a:solidFill>
                  <a:schemeClr val="accent1">
                    <a:lumMod val="75000"/>
                  </a:schemeClr>
                </a:solidFill>
                <a:latin typeface="Cambria" panose="02040503050406030204" pitchFamily="18" charset="0"/>
                <a:ea typeface="Cambria" panose="02040503050406030204" pitchFamily="18" charset="0"/>
              </a:rPr>
              <a:t>και θα υπάρχει συγκεκριμένο εξειδικευμένο προσωπικό που θα επικοινωνείτε μαζί του και μόνο. </a:t>
            </a:r>
            <a:endParaRPr lang="en-US" sz="3200" dirty="0">
              <a:solidFill>
                <a:schemeClr val="accent1">
                  <a:lumMod val="75000"/>
                </a:schemeClr>
              </a:solidFill>
              <a:latin typeface="Cambria" panose="02040503050406030204" pitchFamily="18" charset="0"/>
              <a:ea typeface="Cambria" panose="02040503050406030204" pitchFamily="18" charset="0"/>
            </a:endParaRPr>
          </a:p>
        </p:txBody>
      </p:sp>
      <p:pic>
        <p:nvPicPr>
          <p:cNvPr id="4" name="Picture 3" descr="Blue text on a black background&#10;&#10;Description automatically generated">
            <a:extLst>
              <a:ext uri="{FF2B5EF4-FFF2-40B4-BE49-F238E27FC236}">
                <a16:creationId xmlns:a16="http://schemas.microsoft.com/office/drawing/2014/main" id="{E215B7CA-EF1A-FF14-EBA5-AFC313AB4D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25" y="386961"/>
            <a:ext cx="3075202" cy="870339"/>
          </a:xfrm>
          <a:prstGeom prst="rect">
            <a:avLst/>
          </a:prstGeom>
        </p:spPr>
      </p:pic>
      <p:sp>
        <p:nvSpPr>
          <p:cNvPr id="3" name="TextBox 2">
            <a:extLst>
              <a:ext uri="{FF2B5EF4-FFF2-40B4-BE49-F238E27FC236}">
                <a16:creationId xmlns:a16="http://schemas.microsoft.com/office/drawing/2014/main" id="{DC3FA2FD-B279-81E7-1C12-779834D58F90}"/>
              </a:ext>
            </a:extLst>
          </p:cNvPr>
          <p:cNvSpPr txBox="1"/>
          <p:nvPr/>
        </p:nvSpPr>
        <p:spPr>
          <a:xfrm>
            <a:off x="1928126" y="3977535"/>
            <a:ext cx="9127364" cy="1676400"/>
          </a:xfrm>
          <a:prstGeom prst="rect">
            <a:avLst/>
          </a:prstGeom>
        </p:spPr>
        <p:txBody>
          <a:bodyPr vert="horz" lIns="91440" tIns="45720" rIns="91440" bIns="45720" rtlCol="0" anchor="b">
            <a:normAutofit/>
          </a:bodyPr>
          <a:lstStyle>
            <a:lvl1pPr algn="ctr">
              <a:lnSpc>
                <a:spcPct val="90000"/>
              </a:lnSpc>
              <a:spcBef>
                <a:spcPct val="0"/>
              </a:spcBef>
              <a:buNone/>
              <a:defRPr sz="4800">
                <a:solidFill>
                  <a:schemeClr val="accent1">
                    <a:lumMod val="75000"/>
                  </a:schemeClr>
                </a:solidFill>
                <a:latin typeface="Cambria" panose="02040503050406030204" pitchFamily="18" charset="0"/>
                <a:ea typeface="Cambria" panose="02040503050406030204" pitchFamily="18" charset="0"/>
                <a:cs typeface="+mj-cs"/>
              </a:defRPr>
            </a:lvl1pPr>
          </a:lstStyle>
          <a:p>
            <a:endParaRPr lang="el-GR" sz="2800" i="1" u="sng" dirty="0"/>
          </a:p>
        </p:txBody>
      </p:sp>
    </p:spTree>
    <p:extLst>
      <p:ext uri="{BB962C8B-B14F-4D97-AF65-F5344CB8AC3E}">
        <p14:creationId xmlns:p14="http://schemas.microsoft.com/office/powerpoint/2010/main" val="8496725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EE288-C6C8-4BFB-C3E1-A999360822B6}"/>
            </a:ext>
          </a:extLst>
        </p:cNvPr>
        <p:cNvGrpSpPr/>
        <p:nvPr/>
      </p:nvGrpSpPr>
      <p:grpSpPr>
        <a:xfrm>
          <a:off x="0" y="0"/>
          <a:ext cx="0" cy="0"/>
          <a:chOff x="0" y="0"/>
          <a:chExt cx="0" cy="0"/>
        </a:xfrm>
      </p:grpSpPr>
      <p:pic>
        <p:nvPicPr>
          <p:cNvPr id="4" name="Picture 3" descr="Blue text on a black background&#10;&#10;Description automatically generated">
            <a:extLst>
              <a:ext uri="{FF2B5EF4-FFF2-40B4-BE49-F238E27FC236}">
                <a16:creationId xmlns:a16="http://schemas.microsoft.com/office/drawing/2014/main" id="{B56B0CD5-483C-7BE6-6EB5-1722977D4D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25" y="386961"/>
            <a:ext cx="3075202" cy="870339"/>
          </a:xfrm>
          <a:prstGeom prst="rect">
            <a:avLst/>
          </a:prstGeom>
        </p:spPr>
      </p:pic>
      <p:sp>
        <p:nvSpPr>
          <p:cNvPr id="3" name="Τίτλος 1">
            <a:extLst>
              <a:ext uri="{FF2B5EF4-FFF2-40B4-BE49-F238E27FC236}">
                <a16:creationId xmlns:a16="http://schemas.microsoft.com/office/drawing/2014/main" id="{B0F1E78B-FA66-9AB2-6B73-0DD94E1F70D6}"/>
              </a:ext>
            </a:extLst>
          </p:cNvPr>
          <p:cNvSpPr txBox="1">
            <a:spLocks/>
          </p:cNvSpPr>
          <p:nvPr/>
        </p:nvSpPr>
        <p:spPr>
          <a:xfrm>
            <a:off x="796744" y="3267482"/>
            <a:ext cx="10526977" cy="188301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200" dirty="0">
              <a:solidFill>
                <a:schemeClr val="accent1">
                  <a:lumMod val="75000"/>
                </a:schemeClr>
              </a:solidFill>
              <a:latin typeface="Cambria" panose="02040503050406030204" pitchFamily="18" charset="0"/>
              <a:ea typeface="Cambria" panose="02040503050406030204" pitchFamily="18" charset="0"/>
            </a:endParaRPr>
          </a:p>
        </p:txBody>
      </p:sp>
      <p:sp>
        <p:nvSpPr>
          <p:cNvPr id="6" name="Τίτλος 1">
            <a:extLst>
              <a:ext uri="{FF2B5EF4-FFF2-40B4-BE49-F238E27FC236}">
                <a16:creationId xmlns:a16="http://schemas.microsoft.com/office/drawing/2014/main" id="{DF4826BC-7517-7592-0F40-0E80FF7A7E31}"/>
              </a:ext>
            </a:extLst>
          </p:cNvPr>
          <p:cNvSpPr txBox="1">
            <a:spLocks/>
          </p:cNvSpPr>
          <p:nvPr/>
        </p:nvSpPr>
        <p:spPr>
          <a:xfrm>
            <a:off x="245306" y="1707503"/>
            <a:ext cx="11701388" cy="74973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57200" indent="-457200" algn="l">
              <a:buFont typeface="Arial" panose="020B0604020202020204" pitchFamily="34" charset="0"/>
              <a:buChar char="•"/>
            </a:pPr>
            <a:r>
              <a:rPr lang="el-GR" sz="2000" b="1" dirty="0">
                <a:solidFill>
                  <a:schemeClr val="accent1">
                    <a:lumMod val="75000"/>
                  </a:schemeClr>
                </a:solidFill>
                <a:latin typeface="Cambria" panose="02040503050406030204" pitchFamily="18" charset="0"/>
                <a:ea typeface="Cambria" panose="02040503050406030204" pitchFamily="18" charset="0"/>
              </a:rPr>
              <a:t>Πληρωμή με πιστωτική κάρτα: Κάρτες-&gt; Επιλογή Κάρτες-&gt; </a:t>
            </a:r>
            <a:r>
              <a:rPr lang="en-US" sz="2000" b="1" dirty="0">
                <a:solidFill>
                  <a:schemeClr val="accent1">
                    <a:lumMod val="75000"/>
                  </a:schemeClr>
                </a:solidFill>
                <a:latin typeface="Cambria" panose="02040503050406030204" pitchFamily="18" charset="0"/>
                <a:ea typeface="Cambria" panose="02040503050406030204" pitchFamily="18" charset="0"/>
              </a:rPr>
              <a:t>Statement-&gt; </a:t>
            </a:r>
            <a:r>
              <a:rPr lang="el-GR" sz="2000" b="1" dirty="0">
                <a:solidFill>
                  <a:schemeClr val="accent1">
                    <a:lumMod val="75000"/>
                  </a:schemeClr>
                </a:solidFill>
                <a:latin typeface="Cambria" panose="02040503050406030204" pitchFamily="18" charset="0"/>
                <a:ea typeface="Cambria" panose="02040503050406030204" pitchFamily="18" charset="0"/>
              </a:rPr>
              <a:t>Επιλογή </a:t>
            </a:r>
            <a:r>
              <a:rPr lang="en-US" sz="2000" b="1" dirty="0">
                <a:solidFill>
                  <a:schemeClr val="accent1">
                    <a:lumMod val="75000"/>
                  </a:schemeClr>
                </a:solidFill>
                <a:latin typeface="Cambria" panose="02040503050406030204" pitchFamily="18" charset="0"/>
                <a:ea typeface="Cambria" panose="02040503050406030204" pitchFamily="18" charset="0"/>
              </a:rPr>
              <a:t>statement-&gt; </a:t>
            </a:r>
            <a:r>
              <a:rPr lang="el-GR" sz="2000" b="1" dirty="0">
                <a:solidFill>
                  <a:schemeClr val="accent1">
                    <a:lumMod val="75000"/>
                  </a:schemeClr>
                </a:solidFill>
                <a:latin typeface="Cambria" panose="02040503050406030204" pitchFamily="18" charset="0"/>
                <a:ea typeface="Cambria" panose="02040503050406030204" pitchFamily="18" charset="0"/>
              </a:rPr>
              <a:t>Προβολή </a:t>
            </a:r>
            <a:r>
              <a:rPr lang="en-US" sz="2000" b="1" dirty="0">
                <a:solidFill>
                  <a:schemeClr val="accent1">
                    <a:lumMod val="75000"/>
                  </a:schemeClr>
                </a:solidFill>
                <a:latin typeface="Cambria" panose="02040503050406030204" pitchFamily="18" charset="0"/>
                <a:ea typeface="Cambria" panose="02040503050406030204" pitchFamily="18" charset="0"/>
              </a:rPr>
              <a:t>PDF</a:t>
            </a:r>
            <a:r>
              <a:rPr lang="el-GR" sz="2000" b="1" dirty="0">
                <a:solidFill>
                  <a:schemeClr val="accent1">
                    <a:lumMod val="75000"/>
                  </a:schemeClr>
                </a:solidFill>
                <a:latin typeface="Cambria" panose="02040503050406030204" pitchFamily="18" charset="0"/>
                <a:ea typeface="Cambria" panose="02040503050406030204" pitchFamily="18" charset="0"/>
              </a:rPr>
              <a:t> </a:t>
            </a:r>
            <a:endParaRPr lang="en-US" sz="2000" b="1" dirty="0">
              <a:solidFill>
                <a:schemeClr val="accent1">
                  <a:lumMod val="75000"/>
                </a:schemeClr>
              </a:solidFill>
              <a:latin typeface="Cambria" panose="02040503050406030204" pitchFamily="18" charset="0"/>
              <a:ea typeface="Cambria" panose="02040503050406030204" pitchFamily="18" charset="0"/>
            </a:endParaRPr>
          </a:p>
          <a:p>
            <a:pPr marL="457200" indent="-457200" algn="l">
              <a:buFont typeface="Arial" panose="020B0604020202020204" pitchFamily="34" charset="0"/>
              <a:buChar char="•"/>
            </a:pPr>
            <a:endParaRPr lang="el-GR" sz="3200" dirty="0">
              <a:solidFill>
                <a:schemeClr val="accent1">
                  <a:lumMod val="75000"/>
                </a:schemeClr>
              </a:solidFill>
              <a:latin typeface="Cambria" panose="02040503050406030204" pitchFamily="18" charset="0"/>
              <a:ea typeface="Cambria" panose="02040503050406030204" pitchFamily="18" charset="0"/>
            </a:endParaRPr>
          </a:p>
        </p:txBody>
      </p:sp>
      <p:sp>
        <p:nvSpPr>
          <p:cNvPr id="9" name="Τίτλος 1">
            <a:extLst>
              <a:ext uri="{FF2B5EF4-FFF2-40B4-BE49-F238E27FC236}">
                <a16:creationId xmlns:a16="http://schemas.microsoft.com/office/drawing/2014/main" id="{F561DD62-4168-1F6C-1ACC-2A07017FB583}"/>
              </a:ext>
            </a:extLst>
          </p:cNvPr>
          <p:cNvSpPr txBox="1">
            <a:spLocks/>
          </p:cNvSpPr>
          <p:nvPr/>
        </p:nvSpPr>
        <p:spPr>
          <a:xfrm>
            <a:off x="4123965" y="0"/>
            <a:ext cx="7504442" cy="1325563"/>
          </a:xfrm>
          <a:prstGeom prst="rect">
            <a:avLst/>
          </a:prstGeom>
        </p:spPr>
        <p:txBody>
          <a:bodyPr vert="horz" lIns="91440" tIns="45720" rIns="91440" bIns="45720" rtlCol="0" anchor="b">
            <a:noAutofit/>
          </a:bodyPr>
          <a:lstStyle>
            <a:defPPr>
              <a:defRPr lang="en-US"/>
            </a:defPPr>
            <a:lvl1pPr algn="ctr">
              <a:lnSpc>
                <a:spcPct val="90000"/>
              </a:lnSpc>
              <a:spcBef>
                <a:spcPct val="0"/>
              </a:spcBef>
              <a:buNone/>
              <a:defRPr sz="3600">
                <a:solidFill>
                  <a:schemeClr val="accent1">
                    <a:lumMod val="75000"/>
                  </a:schemeClr>
                </a:solidFill>
                <a:latin typeface="Cambria" panose="02040503050406030204" pitchFamily="18" charset="0"/>
                <a:ea typeface="Cambria" panose="02040503050406030204" pitchFamily="18" charset="0"/>
                <a:cs typeface="+mj-cs"/>
              </a:defRPr>
            </a:lvl1pPr>
          </a:lstStyle>
          <a:p>
            <a:r>
              <a:rPr lang="el-GR" sz="2400" dirty="0"/>
              <a:t>Πως βγάζετε τα αποδεικτικά από το </a:t>
            </a:r>
            <a:r>
              <a:rPr lang="en-US" sz="2400" dirty="0"/>
              <a:t>web-banking </a:t>
            </a:r>
            <a:r>
              <a:rPr lang="el-GR" sz="2400" dirty="0"/>
              <a:t>των τραπεζών </a:t>
            </a:r>
            <a:r>
              <a:rPr lang="en-US" sz="2400" i="1" u="sng" dirty="0"/>
              <a:t>(o</a:t>
            </a:r>
            <a:r>
              <a:rPr lang="el-GR" sz="2400" i="1" u="sng" dirty="0"/>
              <a:t>χι από εφαρμογή κινητού)</a:t>
            </a:r>
          </a:p>
          <a:p>
            <a:r>
              <a:rPr lang="el-GR" sz="2400" b="1" i="1" u="sng" dirty="0"/>
              <a:t>Εθνική Τράπεζα</a:t>
            </a:r>
            <a:endParaRPr lang="en-US" sz="2400" b="1" i="1" u="sng" dirty="0"/>
          </a:p>
        </p:txBody>
      </p:sp>
      <p:pic>
        <p:nvPicPr>
          <p:cNvPr id="5" name="Picture 4">
            <a:extLst>
              <a:ext uri="{FF2B5EF4-FFF2-40B4-BE49-F238E27FC236}">
                <a16:creationId xmlns:a16="http://schemas.microsoft.com/office/drawing/2014/main" id="{89C76609-DB4A-132B-A81E-966DD58B51F4}"/>
              </a:ext>
            </a:extLst>
          </p:cNvPr>
          <p:cNvPicPr>
            <a:picLocks noChangeAspect="1"/>
          </p:cNvPicPr>
          <p:nvPr/>
        </p:nvPicPr>
        <p:blipFill>
          <a:blip r:embed="rId3"/>
          <a:stretch>
            <a:fillRect/>
          </a:stretch>
        </p:blipFill>
        <p:spPr>
          <a:xfrm>
            <a:off x="2976454" y="2138221"/>
            <a:ext cx="6493520" cy="4525081"/>
          </a:xfrm>
          <a:prstGeom prst="rect">
            <a:avLst/>
          </a:prstGeom>
        </p:spPr>
      </p:pic>
    </p:spTree>
    <p:extLst>
      <p:ext uri="{BB962C8B-B14F-4D97-AF65-F5344CB8AC3E}">
        <p14:creationId xmlns:p14="http://schemas.microsoft.com/office/powerpoint/2010/main" val="7154176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B6E40-0D21-8BA9-4BE1-B1E94598FED6}"/>
            </a:ext>
          </a:extLst>
        </p:cNvPr>
        <p:cNvGrpSpPr/>
        <p:nvPr/>
      </p:nvGrpSpPr>
      <p:grpSpPr>
        <a:xfrm>
          <a:off x="0" y="0"/>
          <a:ext cx="0" cy="0"/>
          <a:chOff x="0" y="0"/>
          <a:chExt cx="0" cy="0"/>
        </a:xfrm>
      </p:grpSpPr>
      <p:pic>
        <p:nvPicPr>
          <p:cNvPr id="4" name="Picture 3" descr="Blue text on a black background&#10;&#10;Description automatically generated">
            <a:extLst>
              <a:ext uri="{FF2B5EF4-FFF2-40B4-BE49-F238E27FC236}">
                <a16:creationId xmlns:a16="http://schemas.microsoft.com/office/drawing/2014/main" id="{EC9DA873-53E3-64D0-EC47-C12F7DDEDB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25" y="386961"/>
            <a:ext cx="3075202" cy="870339"/>
          </a:xfrm>
          <a:prstGeom prst="rect">
            <a:avLst/>
          </a:prstGeom>
        </p:spPr>
      </p:pic>
      <p:sp>
        <p:nvSpPr>
          <p:cNvPr id="3" name="Τίτλος 1">
            <a:extLst>
              <a:ext uri="{FF2B5EF4-FFF2-40B4-BE49-F238E27FC236}">
                <a16:creationId xmlns:a16="http://schemas.microsoft.com/office/drawing/2014/main" id="{48AB446A-9C94-358D-CCB2-34942F21C695}"/>
              </a:ext>
            </a:extLst>
          </p:cNvPr>
          <p:cNvSpPr txBox="1">
            <a:spLocks/>
          </p:cNvSpPr>
          <p:nvPr/>
        </p:nvSpPr>
        <p:spPr>
          <a:xfrm>
            <a:off x="796744" y="3267482"/>
            <a:ext cx="10526977" cy="188301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200" dirty="0">
              <a:solidFill>
                <a:schemeClr val="accent1">
                  <a:lumMod val="75000"/>
                </a:schemeClr>
              </a:solidFill>
              <a:latin typeface="Cambria" panose="02040503050406030204" pitchFamily="18" charset="0"/>
              <a:ea typeface="Cambria" panose="02040503050406030204" pitchFamily="18" charset="0"/>
            </a:endParaRPr>
          </a:p>
        </p:txBody>
      </p:sp>
      <p:sp>
        <p:nvSpPr>
          <p:cNvPr id="6" name="Τίτλος 1">
            <a:extLst>
              <a:ext uri="{FF2B5EF4-FFF2-40B4-BE49-F238E27FC236}">
                <a16:creationId xmlns:a16="http://schemas.microsoft.com/office/drawing/2014/main" id="{8B17DC69-AAF4-8E05-8834-8F08DF99EE12}"/>
              </a:ext>
            </a:extLst>
          </p:cNvPr>
          <p:cNvSpPr txBox="1">
            <a:spLocks/>
          </p:cNvSpPr>
          <p:nvPr/>
        </p:nvSpPr>
        <p:spPr>
          <a:xfrm>
            <a:off x="243628" y="1559600"/>
            <a:ext cx="11701388" cy="381343"/>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57200" indent="-457200" algn="l">
              <a:buFont typeface="Arial" panose="020B0604020202020204" pitchFamily="34" charset="0"/>
              <a:buChar char="•"/>
            </a:pPr>
            <a:r>
              <a:rPr lang="el-GR" sz="2000" b="1" dirty="0">
                <a:solidFill>
                  <a:schemeClr val="accent1">
                    <a:lumMod val="75000"/>
                  </a:schemeClr>
                </a:solidFill>
                <a:latin typeface="Cambria" panose="02040503050406030204" pitchFamily="18" charset="0"/>
                <a:ea typeface="Cambria" panose="02040503050406030204" pitchFamily="18" charset="0"/>
              </a:rPr>
              <a:t>Πληρωμή με χρεωστική κάρτα:</a:t>
            </a:r>
            <a:r>
              <a:rPr lang="en-US" sz="2000" b="1" dirty="0">
                <a:solidFill>
                  <a:schemeClr val="accent1">
                    <a:lumMod val="75000"/>
                  </a:schemeClr>
                </a:solidFill>
                <a:latin typeface="Cambria" panose="02040503050406030204" pitchFamily="18" charset="0"/>
                <a:ea typeface="Cambria" panose="02040503050406030204" pitchFamily="18" charset="0"/>
              </a:rPr>
              <a:t> </a:t>
            </a:r>
            <a:r>
              <a:rPr lang="el-GR" sz="2000" b="1" dirty="0">
                <a:solidFill>
                  <a:schemeClr val="accent1">
                    <a:lumMod val="75000"/>
                  </a:schemeClr>
                </a:solidFill>
                <a:latin typeface="Cambria" panose="02040503050406030204" pitchFamily="18" charset="0"/>
                <a:ea typeface="Cambria" panose="02040503050406030204" pitchFamily="18" charset="0"/>
              </a:rPr>
              <a:t>Κάρτες-&gt; Επιλογή χρεωστικής κάρτας-&gt; Ιστορικό-&gt; Επιλογή συναλλαγής-&gt; Κατέβασμα </a:t>
            </a:r>
            <a:r>
              <a:rPr lang="en-US" sz="2000" b="1" dirty="0">
                <a:solidFill>
                  <a:schemeClr val="accent1">
                    <a:lumMod val="75000"/>
                  </a:schemeClr>
                </a:solidFill>
                <a:latin typeface="Cambria" panose="02040503050406030204" pitchFamily="18" charset="0"/>
                <a:ea typeface="Cambria" panose="02040503050406030204" pitchFamily="18" charset="0"/>
              </a:rPr>
              <a:t>PDF</a:t>
            </a:r>
            <a:endParaRPr lang="el-GR" sz="3200" dirty="0">
              <a:solidFill>
                <a:schemeClr val="accent1">
                  <a:lumMod val="75000"/>
                </a:schemeClr>
              </a:solidFill>
              <a:latin typeface="Cambria" panose="02040503050406030204" pitchFamily="18" charset="0"/>
              <a:ea typeface="Cambria" panose="02040503050406030204" pitchFamily="18" charset="0"/>
            </a:endParaRPr>
          </a:p>
        </p:txBody>
      </p:sp>
      <p:sp>
        <p:nvSpPr>
          <p:cNvPr id="9" name="Τίτλος 1">
            <a:extLst>
              <a:ext uri="{FF2B5EF4-FFF2-40B4-BE49-F238E27FC236}">
                <a16:creationId xmlns:a16="http://schemas.microsoft.com/office/drawing/2014/main" id="{BF02FDBD-9DB1-2782-9264-72FA6BB88555}"/>
              </a:ext>
            </a:extLst>
          </p:cNvPr>
          <p:cNvSpPr txBox="1">
            <a:spLocks/>
          </p:cNvSpPr>
          <p:nvPr/>
        </p:nvSpPr>
        <p:spPr>
          <a:xfrm>
            <a:off x="4123965" y="0"/>
            <a:ext cx="7504442" cy="1325563"/>
          </a:xfrm>
          <a:prstGeom prst="rect">
            <a:avLst/>
          </a:prstGeom>
        </p:spPr>
        <p:txBody>
          <a:bodyPr vert="horz" lIns="91440" tIns="45720" rIns="91440" bIns="45720" rtlCol="0" anchor="b">
            <a:noAutofit/>
          </a:bodyPr>
          <a:lstStyle>
            <a:defPPr>
              <a:defRPr lang="en-US"/>
            </a:defPPr>
            <a:lvl1pPr algn="ctr">
              <a:lnSpc>
                <a:spcPct val="90000"/>
              </a:lnSpc>
              <a:spcBef>
                <a:spcPct val="0"/>
              </a:spcBef>
              <a:buNone/>
              <a:defRPr sz="3600">
                <a:solidFill>
                  <a:schemeClr val="accent1">
                    <a:lumMod val="75000"/>
                  </a:schemeClr>
                </a:solidFill>
                <a:latin typeface="Cambria" panose="02040503050406030204" pitchFamily="18" charset="0"/>
                <a:ea typeface="Cambria" panose="02040503050406030204" pitchFamily="18" charset="0"/>
                <a:cs typeface="+mj-cs"/>
              </a:defRPr>
            </a:lvl1pPr>
          </a:lstStyle>
          <a:p>
            <a:r>
              <a:rPr lang="el-GR" sz="2400" dirty="0"/>
              <a:t>Πως βγάζετε τα αποδεικτικά από το </a:t>
            </a:r>
            <a:r>
              <a:rPr lang="en-US" sz="2400" dirty="0"/>
              <a:t>web-banking </a:t>
            </a:r>
            <a:r>
              <a:rPr lang="el-GR" sz="2400" dirty="0"/>
              <a:t>των τραπεζών </a:t>
            </a:r>
            <a:r>
              <a:rPr lang="en-US" sz="2400" i="1" u="sng" dirty="0"/>
              <a:t>(o</a:t>
            </a:r>
            <a:r>
              <a:rPr lang="el-GR" sz="2400" i="1" u="sng" dirty="0"/>
              <a:t>χι από εφαρμογή κινητού)</a:t>
            </a:r>
          </a:p>
          <a:p>
            <a:r>
              <a:rPr lang="en-US" sz="2400" b="1" i="1" u="sng" dirty="0"/>
              <a:t>Alpha Bank</a:t>
            </a:r>
          </a:p>
        </p:txBody>
      </p:sp>
      <p:pic>
        <p:nvPicPr>
          <p:cNvPr id="7" name="Picture 6" descr="A screenshot of a bank account&#10;&#10;Description automatically generated">
            <a:extLst>
              <a:ext uri="{FF2B5EF4-FFF2-40B4-BE49-F238E27FC236}">
                <a16:creationId xmlns:a16="http://schemas.microsoft.com/office/drawing/2014/main" id="{15FE37BF-F931-02DF-1C26-26992C944E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9580" y="2327476"/>
            <a:ext cx="4041303" cy="4146148"/>
          </a:xfrm>
          <a:prstGeom prst="rect">
            <a:avLst/>
          </a:prstGeom>
        </p:spPr>
      </p:pic>
    </p:spTree>
    <p:extLst>
      <p:ext uri="{BB962C8B-B14F-4D97-AF65-F5344CB8AC3E}">
        <p14:creationId xmlns:p14="http://schemas.microsoft.com/office/powerpoint/2010/main" val="22754589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29C8E1-688B-918B-D7C8-A9C958293FAA}"/>
            </a:ext>
          </a:extLst>
        </p:cNvPr>
        <p:cNvGrpSpPr/>
        <p:nvPr/>
      </p:nvGrpSpPr>
      <p:grpSpPr>
        <a:xfrm>
          <a:off x="0" y="0"/>
          <a:ext cx="0" cy="0"/>
          <a:chOff x="0" y="0"/>
          <a:chExt cx="0" cy="0"/>
        </a:xfrm>
      </p:grpSpPr>
      <p:pic>
        <p:nvPicPr>
          <p:cNvPr id="4" name="Picture 3" descr="Blue text on a black background&#10;&#10;Description automatically generated">
            <a:extLst>
              <a:ext uri="{FF2B5EF4-FFF2-40B4-BE49-F238E27FC236}">
                <a16:creationId xmlns:a16="http://schemas.microsoft.com/office/drawing/2014/main" id="{102E0079-C42C-2481-DEEB-0E03E006BE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25" y="386961"/>
            <a:ext cx="3075202" cy="870339"/>
          </a:xfrm>
          <a:prstGeom prst="rect">
            <a:avLst/>
          </a:prstGeom>
        </p:spPr>
      </p:pic>
      <p:sp>
        <p:nvSpPr>
          <p:cNvPr id="3" name="Τίτλος 1">
            <a:extLst>
              <a:ext uri="{FF2B5EF4-FFF2-40B4-BE49-F238E27FC236}">
                <a16:creationId xmlns:a16="http://schemas.microsoft.com/office/drawing/2014/main" id="{B85F4445-AAA7-728C-B577-E5004FB0231B}"/>
              </a:ext>
            </a:extLst>
          </p:cNvPr>
          <p:cNvSpPr txBox="1">
            <a:spLocks/>
          </p:cNvSpPr>
          <p:nvPr/>
        </p:nvSpPr>
        <p:spPr>
          <a:xfrm>
            <a:off x="796744" y="3267482"/>
            <a:ext cx="10526977" cy="188301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200" dirty="0">
              <a:solidFill>
                <a:schemeClr val="accent1">
                  <a:lumMod val="75000"/>
                </a:schemeClr>
              </a:solidFill>
              <a:latin typeface="Cambria" panose="02040503050406030204" pitchFamily="18" charset="0"/>
              <a:ea typeface="Cambria" panose="02040503050406030204" pitchFamily="18" charset="0"/>
            </a:endParaRPr>
          </a:p>
        </p:txBody>
      </p:sp>
      <p:sp>
        <p:nvSpPr>
          <p:cNvPr id="6" name="Τίτλος 1">
            <a:extLst>
              <a:ext uri="{FF2B5EF4-FFF2-40B4-BE49-F238E27FC236}">
                <a16:creationId xmlns:a16="http://schemas.microsoft.com/office/drawing/2014/main" id="{F5AA4982-CB32-0A19-14C5-BA92FC8BC528}"/>
              </a:ext>
            </a:extLst>
          </p:cNvPr>
          <p:cNvSpPr txBox="1">
            <a:spLocks/>
          </p:cNvSpPr>
          <p:nvPr/>
        </p:nvSpPr>
        <p:spPr>
          <a:xfrm>
            <a:off x="243628" y="1559600"/>
            <a:ext cx="11701388" cy="381343"/>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57200" indent="-457200" algn="l">
              <a:buFont typeface="Arial" panose="020B0604020202020204" pitchFamily="34" charset="0"/>
              <a:buChar char="•"/>
            </a:pPr>
            <a:r>
              <a:rPr lang="el-GR" sz="2000" b="1" dirty="0">
                <a:solidFill>
                  <a:schemeClr val="accent1">
                    <a:lumMod val="75000"/>
                  </a:schemeClr>
                </a:solidFill>
                <a:latin typeface="Cambria" panose="02040503050406030204" pitchFamily="18" charset="0"/>
                <a:ea typeface="Cambria" panose="02040503050406030204" pitchFamily="18" charset="0"/>
              </a:rPr>
              <a:t>Πληρωμή με πιστωτική κάρτα:</a:t>
            </a:r>
            <a:r>
              <a:rPr lang="en-US" sz="2000" b="1" dirty="0">
                <a:solidFill>
                  <a:schemeClr val="accent1">
                    <a:lumMod val="75000"/>
                  </a:schemeClr>
                </a:solidFill>
                <a:latin typeface="Cambria" panose="02040503050406030204" pitchFamily="18" charset="0"/>
                <a:ea typeface="Cambria" panose="02040503050406030204" pitchFamily="18" charset="0"/>
              </a:rPr>
              <a:t> </a:t>
            </a:r>
            <a:r>
              <a:rPr lang="el-GR" sz="2000" b="1" dirty="0">
                <a:solidFill>
                  <a:schemeClr val="accent1">
                    <a:lumMod val="75000"/>
                  </a:schemeClr>
                </a:solidFill>
                <a:latin typeface="Cambria" panose="02040503050406030204" pitchFamily="18" charset="0"/>
                <a:ea typeface="Cambria" panose="02040503050406030204" pitchFamily="18" charset="0"/>
              </a:rPr>
              <a:t>Κάρτες-&gt; Επιλογή χρεωστικής κάρτας-&gt; Ιστορικό-&gt; Επιλογή συναλλαγής-&gt; Κατέβασμα </a:t>
            </a:r>
            <a:r>
              <a:rPr lang="en-US" sz="2000" b="1" dirty="0">
                <a:solidFill>
                  <a:schemeClr val="accent1">
                    <a:lumMod val="75000"/>
                  </a:schemeClr>
                </a:solidFill>
                <a:latin typeface="Cambria" panose="02040503050406030204" pitchFamily="18" charset="0"/>
                <a:ea typeface="Cambria" panose="02040503050406030204" pitchFamily="18" charset="0"/>
              </a:rPr>
              <a:t>PDF</a:t>
            </a:r>
            <a:endParaRPr lang="el-GR" sz="3200" dirty="0">
              <a:solidFill>
                <a:schemeClr val="accent1">
                  <a:lumMod val="75000"/>
                </a:schemeClr>
              </a:solidFill>
              <a:latin typeface="Cambria" panose="02040503050406030204" pitchFamily="18" charset="0"/>
              <a:ea typeface="Cambria" panose="02040503050406030204" pitchFamily="18" charset="0"/>
            </a:endParaRPr>
          </a:p>
        </p:txBody>
      </p:sp>
      <p:sp>
        <p:nvSpPr>
          <p:cNvPr id="9" name="Τίτλος 1">
            <a:extLst>
              <a:ext uri="{FF2B5EF4-FFF2-40B4-BE49-F238E27FC236}">
                <a16:creationId xmlns:a16="http://schemas.microsoft.com/office/drawing/2014/main" id="{533C218A-8998-1BC0-A366-F3C5F63E0D84}"/>
              </a:ext>
            </a:extLst>
          </p:cNvPr>
          <p:cNvSpPr txBox="1">
            <a:spLocks/>
          </p:cNvSpPr>
          <p:nvPr/>
        </p:nvSpPr>
        <p:spPr>
          <a:xfrm>
            <a:off x="4123965" y="0"/>
            <a:ext cx="7504442" cy="1325563"/>
          </a:xfrm>
          <a:prstGeom prst="rect">
            <a:avLst/>
          </a:prstGeom>
        </p:spPr>
        <p:txBody>
          <a:bodyPr vert="horz" lIns="91440" tIns="45720" rIns="91440" bIns="45720" rtlCol="0" anchor="b">
            <a:noAutofit/>
          </a:bodyPr>
          <a:lstStyle>
            <a:defPPr>
              <a:defRPr lang="en-US"/>
            </a:defPPr>
            <a:lvl1pPr algn="ctr">
              <a:lnSpc>
                <a:spcPct val="90000"/>
              </a:lnSpc>
              <a:spcBef>
                <a:spcPct val="0"/>
              </a:spcBef>
              <a:buNone/>
              <a:defRPr sz="3600">
                <a:solidFill>
                  <a:schemeClr val="accent1">
                    <a:lumMod val="75000"/>
                  </a:schemeClr>
                </a:solidFill>
                <a:latin typeface="Cambria" panose="02040503050406030204" pitchFamily="18" charset="0"/>
                <a:ea typeface="Cambria" panose="02040503050406030204" pitchFamily="18" charset="0"/>
                <a:cs typeface="+mj-cs"/>
              </a:defRPr>
            </a:lvl1pPr>
          </a:lstStyle>
          <a:p>
            <a:r>
              <a:rPr lang="el-GR" sz="2400" dirty="0"/>
              <a:t>Πως βγάζετε τα αποδεικτικά από το </a:t>
            </a:r>
            <a:r>
              <a:rPr lang="en-US" sz="2400" dirty="0"/>
              <a:t>web-banking </a:t>
            </a:r>
            <a:r>
              <a:rPr lang="el-GR" sz="2400" dirty="0"/>
              <a:t>των τραπεζών </a:t>
            </a:r>
            <a:r>
              <a:rPr lang="en-US" sz="2400" i="1" u="sng" dirty="0"/>
              <a:t>(o</a:t>
            </a:r>
            <a:r>
              <a:rPr lang="el-GR" sz="2400" i="1" u="sng" dirty="0"/>
              <a:t>χι από εφαρμογή κινητού)</a:t>
            </a:r>
          </a:p>
          <a:p>
            <a:r>
              <a:rPr lang="en-US" sz="2400" b="1" i="1" u="sng" dirty="0"/>
              <a:t>Alpha Bank</a:t>
            </a:r>
          </a:p>
        </p:txBody>
      </p:sp>
      <p:pic>
        <p:nvPicPr>
          <p:cNvPr id="7" name="Picture 6" descr="A screenshot of a bank account&#10;&#10;Description automatically generated">
            <a:extLst>
              <a:ext uri="{FF2B5EF4-FFF2-40B4-BE49-F238E27FC236}">
                <a16:creationId xmlns:a16="http://schemas.microsoft.com/office/drawing/2014/main" id="{DCC16541-FA9C-3AFB-71F1-663F7BD1B0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9580" y="2243243"/>
            <a:ext cx="4041303" cy="4146148"/>
          </a:xfrm>
          <a:prstGeom prst="rect">
            <a:avLst/>
          </a:prstGeom>
        </p:spPr>
      </p:pic>
    </p:spTree>
    <p:extLst>
      <p:ext uri="{BB962C8B-B14F-4D97-AF65-F5344CB8AC3E}">
        <p14:creationId xmlns:p14="http://schemas.microsoft.com/office/powerpoint/2010/main" val="5300298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A8898-F502-7FE2-07D1-CA1556488E67}"/>
            </a:ext>
          </a:extLst>
        </p:cNvPr>
        <p:cNvGrpSpPr/>
        <p:nvPr/>
      </p:nvGrpSpPr>
      <p:grpSpPr>
        <a:xfrm>
          <a:off x="0" y="0"/>
          <a:ext cx="0" cy="0"/>
          <a:chOff x="0" y="0"/>
          <a:chExt cx="0" cy="0"/>
        </a:xfrm>
      </p:grpSpPr>
      <p:pic>
        <p:nvPicPr>
          <p:cNvPr id="4" name="Picture 3" descr="Blue text on a black background&#10;&#10;Description automatically generated">
            <a:extLst>
              <a:ext uri="{FF2B5EF4-FFF2-40B4-BE49-F238E27FC236}">
                <a16:creationId xmlns:a16="http://schemas.microsoft.com/office/drawing/2014/main" id="{F91266B5-35D9-E60B-F1B5-7B1872C013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25" y="386961"/>
            <a:ext cx="3075202" cy="870339"/>
          </a:xfrm>
          <a:prstGeom prst="rect">
            <a:avLst/>
          </a:prstGeom>
        </p:spPr>
      </p:pic>
      <p:sp>
        <p:nvSpPr>
          <p:cNvPr id="3" name="Τίτλος 1">
            <a:extLst>
              <a:ext uri="{FF2B5EF4-FFF2-40B4-BE49-F238E27FC236}">
                <a16:creationId xmlns:a16="http://schemas.microsoft.com/office/drawing/2014/main" id="{427A5FD4-07E4-F34C-DFB5-277442211026}"/>
              </a:ext>
            </a:extLst>
          </p:cNvPr>
          <p:cNvSpPr txBox="1">
            <a:spLocks/>
          </p:cNvSpPr>
          <p:nvPr/>
        </p:nvSpPr>
        <p:spPr>
          <a:xfrm>
            <a:off x="796744" y="3267482"/>
            <a:ext cx="10526977" cy="188301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200" dirty="0">
              <a:solidFill>
                <a:schemeClr val="accent1">
                  <a:lumMod val="75000"/>
                </a:schemeClr>
              </a:solidFill>
              <a:latin typeface="Cambria" panose="02040503050406030204" pitchFamily="18" charset="0"/>
              <a:ea typeface="Cambria" panose="02040503050406030204" pitchFamily="18" charset="0"/>
            </a:endParaRPr>
          </a:p>
        </p:txBody>
      </p:sp>
      <p:sp>
        <p:nvSpPr>
          <p:cNvPr id="6" name="Τίτλος 1">
            <a:extLst>
              <a:ext uri="{FF2B5EF4-FFF2-40B4-BE49-F238E27FC236}">
                <a16:creationId xmlns:a16="http://schemas.microsoft.com/office/drawing/2014/main" id="{7DDB1FF8-5E43-2664-C574-9EF8A35D50C4}"/>
              </a:ext>
            </a:extLst>
          </p:cNvPr>
          <p:cNvSpPr txBox="1">
            <a:spLocks/>
          </p:cNvSpPr>
          <p:nvPr/>
        </p:nvSpPr>
        <p:spPr>
          <a:xfrm>
            <a:off x="832511" y="1535502"/>
            <a:ext cx="10526977" cy="480931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57200" indent="-457200" algn="l">
              <a:buFont typeface="Arial" panose="020B0604020202020204" pitchFamily="34" charset="0"/>
              <a:buChar char="•"/>
            </a:pPr>
            <a:endParaRPr lang="el-GR" sz="3200" dirty="0">
              <a:solidFill>
                <a:schemeClr val="accent1">
                  <a:lumMod val="75000"/>
                </a:schemeClr>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DE814EFF-82BA-8D5A-B086-344F875DE69B}"/>
              </a:ext>
            </a:extLst>
          </p:cNvPr>
          <p:cNvSpPr txBox="1"/>
          <p:nvPr/>
        </p:nvSpPr>
        <p:spPr>
          <a:xfrm>
            <a:off x="3769743" y="333046"/>
            <a:ext cx="7783777" cy="1089529"/>
          </a:xfrm>
          <a:prstGeom prst="rect">
            <a:avLst/>
          </a:prstGeom>
        </p:spPr>
        <p:txBody>
          <a:bodyPr vert="horz" lIns="91440" tIns="45720" rIns="91440" bIns="45720" rtlCol="0" anchor="b">
            <a:noAutofit/>
          </a:bodyPr>
          <a:lstStyle>
            <a:lvl1pPr algn="ctr">
              <a:lnSpc>
                <a:spcPct val="90000"/>
              </a:lnSpc>
              <a:spcBef>
                <a:spcPct val="0"/>
              </a:spcBef>
              <a:buNone/>
              <a:defRPr sz="3600">
                <a:solidFill>
                  <a:schemeClr val="accent1">
                    <a:lumMod val="75000"/>
                  </a:schemeClr>
                </a:solidFill>
                <a:latin typeface="Cambria" panose="02040503050406030204" pitchFamily="18" charset="0"/>
                <a:ea typeface="Cambria" panose="02040503050406030204" pitchFamily="18" charset="0"/>
                <a:cs typeface="+mj-cs"/>
              </a:defRPr>
            </a:lvl1pPr>
          </a:lstStyle>
          <a:p>
            <a:r>
              <a:rPr lang="el-GR" sz="3200" dirty="0"/>
              <a:t>ΓΡΑΦΕΙΟ ΔΙΕΘΝΩΝ ΚΑΙ ΕΥΡΩΠΑΙΚΩΝ ΠΡΟΓΡΑΜΜΑΤΩΝ ΔΙΠΑΕ </a:t>
            </a:r>
          </a:p>
        </p:txBody>
      </p:sp>
      <p:sp>
        <p:nvSpPr>
          <p:cNvPr id="12" name="TextBox 11">
            <a:extLst>
              <a:ext uri="{FF2B5EF4-FFF2-40B4-BE49-F238E27FC236}">
                <a16:creationId xmlns:a16="http://schemas.microsoft.com/office/drawing/2014/main" id="{40C44C96-53F1-34C9-A4A7-1B01FCFF683C}"/>
              </a:ext>
            </a:extLst>
          </p:cNvPr>
          <p:cNvSpPr txBox="1"/>
          <p:nvPr/>
        </p:nvSpPr>
        <p:spPr>
          <a:xfrm>
            <a:off x="390525" y="1536874"/>
            <a:ext cx="11162995" cy="4637311"/>
          </a:xfrm>
          <a:prstGeom prst="rect">
            <a:avLst/>
          </a:prstGeom>
        </p:spPr>
        <p:txBody>
          <a:bodyPr vert="horz" lIns="91440" tIns="45720" rIns="91440" bIns="45720" rtlCol="0" anchor="b">
            <a:noAutofit/>
          </a:bodyPr>
          <a:lstStyle>
            <a:lvl1pPr>
              <a:lnSpc>
                <a:spcPct val="90000"/>
              </a:lnSpc>
              <a:spcBef>
                <a:spcPct val="0"/>
              </a:spcBef>
              <a:buNone/>
              <a:defRPr sz="2000">
                <a:solidFill>
                  <a:schemeClr val="accent1">
                    <a:lumMod val="75000"/>
                  </a:schemeClr>
                </a:solidFill>
                <a:latin typeface="Cambria" panose="02040503050406030204" pitchFamily="18" charset="0"/>
                <a:ea typeface="Cambria" panose="02040503050406030204" pitchFamily="18" charset="0"/>
                <a:cs typeface="+mj-cs"/>
              </a:defRPr>
            </a:lvl1pPr>
          </a:lstStyle>
          <a:p>
            <a:pPr marL="342900" indent="-342900">
              <a:lnSpc>
                <a:spcPct val="150000"/>
              </a:lnSpc>
              <a:buFont typeface="Arial" panose="020B0604020202020204" pitchFamily="34" charset="0"/>
              <a:buChar char="•"/>
            </a:pPr>
            <a:r>
              <a:rPr lang="el-GR" sz="1800" dirty="0"/>
              <a:t>Για τους μετακινούμενους από την </a:t>
            </a:r>
            <a:r>
              <a:rPr lang="el-GR" sz="1800" b="1" dirty="0"/>
              <a:t>Αλεξάνδρεια Πανεπιστημιούπολη </a:t>
            </a:r>
            <a:r>
              <a:rPr lang="el-GR" sz="1800" dirty="0"/>
              <a:t>για πληροφορίες και διευκρινήσεις θα απευθύνεστε στο αντίστοιχο γραφείο της Πανεπιστημιούπολης </a:t>
            </a:r>
            <a:br>
              <a:rPr lang="el-GR" sz="1800" dirty="0"/>
            </a:br>
            <a:r>
              <a:rPr lang="el-GR" sz="1800" b="1" dirty="0"/>
              <a:t>Τηλέφωνο: 2310013720</a:t>
            </a:r>
            <a:r>
              <a:rPr lang="en-US" sz="1800" b="1" dirty="0"/>
              <a:t>		</a:t>
            </a:r>
            <a:r>
              <a:rPr lang="el-GR" sz="1800" b="1" dirty="0"/>
              <a:t>Email: Erasmus.admin@the.ihu.gr </a:t>
            </a:r>
            <a:endParaRPr lang="en-US" sz="1800" b="1" dirty="0"/>
          </a:p>
          <a:p>
            <a:pPr marL="342900" indent="-342900">
              <a:lnSpc>
                <a:spcPct val="150000"/>
              </a:lnSpc>
              <a:buFont typeface="Arial" panose="020B0604020202020204" pitchFamily="34" charset="0"/>
              <a:buChar char="•"/>
            </a:pPr>
            <a:endParaRPr lang="en-US" sz="1800" b="1" dirty="0"/>
          </a:p>
          <a:p>
            <a:pPr marL="342900" indent="-342900">
              <a:lnSpc>
                <a:spcPct val="150000"/>
              </a:lnSpc>
              <a:buFont typeface="Arial" panose="020B0604020202020204" pitchFamily="34" charset="0"/>
              <a:buChar char="•"/>
            </a:pPr>
            <a:r>
              <a:rPr lang="el-GR" sz="1800" dirty="0"/>
              <a:t>Για τους μετακινούμενους από την </a:t>
            </a:r>
            <a:r>
              <a:rPr lang="el-GR" sz="1800" b="1" dirty="0"/>
              <a:t>Πανεπιστημιούπολη Θέρμης </a:t>
            </a:r>
            <a:r>
              <a:rPr lang="el-GR" sz="1800" dirty="0"/>
              <a:t>θα απευθύνεστε στο αντίστοιχο γραφείο Πανεπιστημιούπολης </a:t>
            </a:r>
            <a:endParaRPr lang="en-US" sz="1800" dirty="0"/>
          </a:p>
          <a:p>
            <a:pPr>
              <a:lnSpc>
                <a:spcPct val="150000"/>
              </a:lnSpc>
            </a:pPr>
            <a:r>
              <a:rPr lang="en-US" sz="1800" dirty="0"/>
              <a:t>      </a:t>
            </a:r>
            <a:r>
              <a:rPr lang="el-GR" sz="1800" b="1" dirty="0"/>
              <a:t>Τηλέφωνο: 2310807551</a:t>
            </a:r>
            <a:r>
              <a:rPr lang="en-US" sz="1800" b="1" dirty="0"/>
              <a:t>		Email: </a:t>
            </a:r>
            <a:r>
              <a:rPr lang="el-GR" sz="1800" b="1" dirty="0">
                <a:hlinkClick r:id="rId3"/>
              </a:rPr>
              <a:t>erasmus@ihu.edu.gr</a:t>
            </a:r>
            <a:r>
              <a:rPr lang="en-US" sz="1800" b="1" dirty="0"/>
              <a:t> </a:t>
            </a:r>
          </a:p>
          <a:p>
            <a:pPr>
              <a:lnSpc>
                <a:spcPct val="150000"/>
              </a:lnSpc>
            </a:pPr>
            <a:endParaRPr lang="en-US" sz="1800" b="1" dirty="0"/>
          </a:p>
          <a:p>
            <a:pPr marL="342900" indent="-342900">
              <a:lnSpc>
                <a:spcPct val="150000"/>
              </a:lnSpc>
              <a:buFont typeface="Arial" panose="020B0604020202020204" pitchFamily="34" charset="0"/>
              <a:buChar char="•"/>
            </a:pPr>
            <a:r>
              <a:rPr lang="el-GR" sz="1800" dirty="0"/>
              <a:t>Για τους μετακινούμενους από την </a:t>
            </a:r>
            <a:r>
              <a:rPr lang="el-GR" sz="1800" b="1" dirty="0"/>
              <a:t>Πανεπιστημιούπολη Σερρών </a:t>
            </a:r>
            <a:r>
              <a:rPr lang="el-GR" sz="1800" dirty="0"/>
              <a:t>θα απευθύνεστε στο αντίστοιχο γραφείο Πανεπιστημιούπολης </a:t>
            </a:r>
            <a:endParaRPr lang="en-US" sz="1800" dirty="0"/>
          </a:p>
          <a:p>
            <a:pPr>
              <a:lnSpc>
                <a:spcPct val="150000"/>
              </a:lnSpc>
            </a:pPr>
            <a:r>
              <a:rPr lang="en-US" sz="1800" b="1" dirty="0"/>
              <a:t>      </a:t>
            </a:r>
            <a:r>
              <a:rPr lang="el-GR" sz="1800" b="1" dirty="0"/>
              <a:t>Τηλέφωνο: 2321049115</a:t>
            </a:r>
            <a:r>
              <a:rPr lang="en-US" sz="1800" b="1" dirty="0"/>
              <a:t>		Email: </a:t>
            </a:r>
            <a:r>
              <a:rPr lang="el-GR" sz="1800" b="1" dirty="0">
                <a:hlinkClick r:id="rId4"/>
              </a:rPr>
              <a:t>eu@cm.ihu.gr</a:t>
            </a:r>
            <a:r>
              <a:rPr lang="en-US" sz="1800" b="1" dirty="0"/>
              <a:t> </a:t>
            </a:r>
            <a:endParaRPr lang="el-GR" sz="1800" b="1" dirty="0"/>
          </a:p>
        </p:txBody>
      </p:sp>
    </p:spTree>
    <p:extLst>
      <p:ext uri="{BB962C8B-B14F-4D97-AF65-F5344CB8AC3E}">
        <p14:creationId xmlns:p14="http://schemas.microsoft.com/office/powerpoint/2010/main" val="2832124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7BD5351-D4F0-5DAE-BB0A-8961198EE0D6}"/>
              </a:ext>
            </a:extLst>
          </p:cNvPr>
          <p:cNvSpPr>
            <a:spLocks noGrp="1"/>
          </p:cNvSpPr>
          <p:nvPr>
            <p:ph type="title"/>
          </p:nvPr>
        </p:nvSpPr>
        <p:spPr/>
        <p:txBody>
          <a:bodyPr/>
          <a:lstStyle/>
          <a:p>
            <a:pPr algn="ctr"/>
            <a:r>
              <a:rPr lang="en-US" dirty="0"/>
              <a:t>Y</a:t>
            </a:r>
            <a:r>
              <a:rPr lang="el-GR" dirty="0"/>
              <a:t>ΠΟΛΟΓΙΣΜΟΣ ΗΜΕΡΩΝ ΜΕΤΑΚΙΝΗΣΗΣ</a:t>
            </a:r>
            <a:endParaRPr lang="en-US" dirty="0"/>
          </a:p>
        </p:txBody>
      </p:sp>
      <p:sp>
        <p:nvSpPr>
          <p:cNvPr id="3" name="Θέση περιεχομένου 2">
            <a:extLst>
              <a:ext uri="{FF2B5EF4-FFF2-40B4-BE49-F238E27FC236}">
                <a16:creationId xmlns:a16="http://schemas.microsoft.com/office/drawing/2014/main" id="{F4753DF5-C86A-8A55-FE90-83BAC15DC1F3}"/>
              </a:ext>
            </a:extLst>
          </p:cNvPr>
          <p:cNvSpPr>
            <a:spLocks noGrp="1"/>
          </p:cNvSpPr>
          <p:nvPr>
            <p:ph idx="1"/>
          </p:nvPr>
        </p:nvSpPr>
        <p:spPr/>
        <p:txBody>
          <a:bodyPr>
            <a:normAutofit fontScale="47500" lnSpcReduction="20000"/>
          </a:bodyPr>
          <a:lstStyle/>
          <a:p>
            <a:pPr marL="0" indent="0">
              <a:buNone/>
            </a:pPr>
            <a:r>
              <a:rPr lang="el-GR" dirty="0"/>
              <a:t>ΠΑΡΑΔΕΙΓΜΑ</a:t>
            </a:r>
          </a:p>
          <a:p>
            <a:pPr marL="0" indent="0">
              <a:buNone/>
            </a:pPr>
            <a:r>
              <a:rPr lang="el-GR" dirty="0"/>
              <a:t>1</a:t>
            </a:r>
            <a:r>
              <a:rPr lang="el-GR" baseline="30000" dirty="0"/>
              <a:t>ο</a:t>
            </a:r>
            <a:r>
              <a:rPr lang="el-GR" dirty="0"/>
              <a:t>)  Δ(ταξίδι)  Τ/Τ/Π (απασχόληση) Π(ταξίδι)</a:t>
            </a:r>
          </a:p>
          <a:p>
            <a:pPr marL="0" indent="0">
              <a:buNone/>
            </a:pPr>
            <a:r>
              <a:rPr lang="el-GR" dirty="0"/>
              <a:t>Στο </a:t>
            </a:r>
            <a:r>
              <a:rPr lang="en-US" dirty="0"/>
              <a:t>mobility agreement </a:t>
            </a:r>
            <a:r>
              <a:rPr lang="el-GR" dirty="0"/>
              <a:t>αναγράφετε 3 ημέρες</a:t>
            </a:r>
          </a:p>
          <a:p>
            <a:pPr marL="0" indent="0">
              <a:buNone/>
            </a:pPr>
            <a:r>
              <a:rPr lang="el-GR" dirty="0"/>
              <a:t>Αποζημιώνεστε 3ημέρες+2 ημέρες ταξιδιού</a:t>
            </a:r>
          </a:p>
          <a:p>
            <a:pPr marL="0" indent="0">
              <a:buNone/>
            </a:pPr>
            <a:endParaRPr lang="el-GR" dirty="0"/>
          </a:p>
          <a:p>
            <a:pPr marL="0" indent="0">
              <a:buNone/>
            </a:pPr>
            <a:r>
              <a:rPr lang="el-GR" dirty="0"/>
              <a:t>2</a:t>
            </a:r>
            <a:r>
              <a:rPr lang="el-GR" baseline="30000" dirty="0"/>
              <a:t>ο</a:t>
            </a:r>
            <a:r>
              <a:rPr lang="el-GR" dirty="0"/>
              <a:t>) Τ(</a:t>
            </a:r>
            <a:r>
              <a:rPr lang="el-GR" dirty="0" err="1"/>
              <a:t>ταξίδι+απασχολήση</a:t>
            </a:r>
            <a:r>
              <a:rPr lang="el-GR" dirty="0"/>
              <a:t>) Τ/Π(απασχόληση) Π(ταξίδι)</a:t>
            </a:r>
          </a:p>
          <a:p>
            <a:pPr marL="0" indent="0">
              <a:buNone/>
            </a:pPr>
            <a:r>
              <a:rPr lang="el-GR" dirty="0"/>
              <a:t>Στο </a:t>
            </a:r>
            <a:r>
              <a:rPr lang="en-US" dirty="0"/>
              <a:t>mobility agreement </a:t>
            </a:r>
            <a:r>
              <a:rPr lang="el-GR" dirty="0"/>
              <a:t>αναγράφετε 3 ημέρες</a:t>
            </a:r>
          </a:p>
          <a:p>
            <a:pPr marL="0" indent="0">
              <a:buNone/>
            </a:pPr>
            <a:r>
              <a:rPr lang="el-GR" dirty="0"/>
              <a:t>Αποζημιώνεστε 3 ημέρες+1 ταξιδιού    (το ίδιο ισχύει κι αν η απασχόληση και το ταξίδι συμπίπτουν στην επιστροφή</a:t>
            </a:r>
          </a:p>
          <a:p>
            <a:pPr marL="0" indent="0">
              <a:buNone/>
            </a:pPr>
            <a:endParaRPr lang="el-GR" dirty="0"/>
          </a:p>
          <a:p>
            <a:pPr marL="0" indent="0">
              <a:buNone/>
            </a:pPr>
            <a:r>
              <a:rPr lang="el-GR" dirty="0"/>
              <a:t>3</a:t>
            </a:r>
            <a:r>
              <a:rPr lang="el-GR" baseline="30000" dirty="0"/>
              <a:t>ο</a:t>
            </a:r>
            <a:r>
              <a:rPr lang="el-GR" dirty="0"/>
              <a:t>) Δ(ταξίδι)  Τ/Τ/Π (απασχόληση)  επιστροφή μετά από μερικές μέρες π.χ. την επόμενη Δ(ταξίδι)</a:t>
            </a:r>
          </a:p>
          <a:p>
            <a:pPr marL="0" indent="0">
              <a:buNone/>
            </a:pPr>
            <a:r>
              <a:rPr lang="el-GR" dirty="0"/>
              <a:t>Στο </a:t>
            </a:r>
            <a:r>
              <a:rPr lang="en-US" dirty="0"/>
              <a:t>mobility agreement </a:t>
            </a:r>
            <a:r>
              <a:rPr lang="el-GR" dirty="0"/>
              <a:t>αναγράφετε 3 ημέρες  ΔΗΛΑΔΗ ΜΟΝΟ ΤΗΣ ΜΕΡΕΣ ΤΗΣ ΑΠΑΣΧΟΛΗΣΗ ΣΑΣ</a:t>
            </a:r>
          </a:p>
          <a:p>
            <a:pPr marL="0" indent="0">
              <a:buNone/>
            </a:pPr>
            <a:r>
              <a:rPr lang="el-GR" dirty="0"/>
              <a:t>Αποζημιώνεστε 3ημέρες+2 ημέρες ταξιδιού</a:t>
            </a:r>
          </a:p>
          <a:p>
            <a:pPr marL="0" indent="0">
              <a:buNone/>
            </a:pPr>
            <a:r>
              <a:rPr lang="el-GR" dirty="0"/>
              <a:t>Οι ενδιάμεσες δεν αποζημιώνονται καθώς επίσης το αεροδρόμιο επιστροφής να είναι το ίδιο με της αναχώρησης ή διαφορετικό </a:t>
            </a:r>
            <a:r>
              <a:rPr lang="el-GR" dirty="0" err="1"/>
              <a:t>έφοσον</a:t>
            </a:r>
            <a:r>
              <a:rPr lang="el-GR" dirty="0"/>
              <a:t> προσκομίσετε τα εισιτήρια των ενδιάμεσων διαδρομών</a:t>
            </a:r>
          </a:p>
          <a:p>
            <a:pPr marL="0" indent="0">
              <a:buNone/>
            </a:pPr>
            <a:endParaRPr lang="el-GR" dirty="0"/>
          </a:p>
          <a:p>
            <a:pPr marL="0" indent="0">
              <a:buNone/>
            </a:pPr>
            <a:r>
              <a:rPr lang="en-US" dirty="0"/>
              <a:t>  </a:t>
            </a:r>
            <a:endParaRPr lang="el-GR" dirty="0"/>
          </a:p>
          <a:p>
            <a:pPr marL="0" indent="0">
              <a:buNone/>
            </a:pPr>
            <a:endParaRPr lang="en-US" dirty="0"/>
          </a:p>
        </p:txBody>
      </p:sp>
      <p:sp>
        <p:nvSpPr>
          <p:cNvPr id="4" name="Θέση υποσέλιδου 3">
            <a:extLst>
              <a:ext uri="{FF2B5EF4-FFF2-40B4-BE49-F238E27FC236}">
                <a16:creationId xmlns:a16="http://schemas.microsoft.com/office/drawing/2014/main" id="{827894C8-D44E-D07C-68D9-C969C159FACF}"/>
              </a:ext>
            </a:extLst>
          </p:cNvPr>
          <p:cNvSpPr>
            <a:spLocks noGrp="1"/>
          </p:cNvSpPr>
          <p:nvPr>
            <p:ph type="ftr" sz="quarter" idx="11"/>
          </p:nvPr>
        </p:nvSpPr>
        <p:spPr/>
        <p:txBody>
          <a:bodyPr/>
          <a:lstStyle/>
          <a:p>
            <a:r>
              <a:rPr lang="el-GR"/>
              <a:t>Τμήμα Διεθνών και Ευρωπαϊκών Προγραμμάτων </a:t>
            </a:r>
            <a:endParaRPr lang="en-US"/>
          </a:p>
        </p:txBody>
      </p:sp>
      <p:sp>
        <p:nvSpPr>
          <p:cNvPr id="5" name="Θέση αριθμού διαφάνειας 4">
            <a:extLst>
              <a:ext uri="{FF2B5EF4-FFF2-40B4-BE49-F238E27FC236}">
                <a16:creationId xmlns:a16="http://schemas.microsoft.com/office/drawing/2014/main" id="{65ED5B87-6F9F-3B6E-C6A5-E8AD35E57F17}"/>
              </a:ext>
            </a:extLst>
          </p:cNvPr>
          <p:cNvSpPr>
            <a:spLocks noGrp="1"/>
          </p:cNvSpPr>
          <p:nvPr>
            <p:ph type="sldNum" sz="quarter" idx="12"/>
          </p:nvPr>
        </p:nvSpPr>
        <p:spPr/>
        <p:txBody>
          <a:bodyPr/>
          <a:lstStyle/>
          <a:p>
            <a:fld id="{F1F66E6F-A39E-428B-B861-B9AC5857B286}" type="slidenum">
              <a:rPr lang="en-US" smtClean="0"/>
              <a:t>34</a:t>
            </a:fld>
            <a:endParaRPr lang="en-US"/>
          </a:p>
        </p:txBody>
      </p:sp>
    </p:spTree>
    <p:extLst>
      <p:ext uri="{BB962C8B-B14F-4D97-AF65-F5344CB8AC3E}">
        <p14:creationId xmlns:p14="http://schemas.microsoft.com/office/powerpoint/2010/main" val="14697993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FCE22-794A-2A20-A261-16725EAB5C5B}"/>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784F58CB-C2E3-7D12-54B6-CAB06BE341B2}"/>
              </a:ext>
            </a:extLst>
          </p:cNvPr>
          <p:cNvSpPr>
            <a:spLocks noGrp="1"/>
          </p:cNvSpPr>
          <p:nvPr>
            <p:ph type="ctrTitle"/>
          </p:nvPr>
        </p:nvSpPr>
        <p:spPr>
          <a:xfrm>
            <a:off x="868279" y="1575531"/>
            <a:ext cx="10455442" cy="1853469"/>
          </a:xfrm>
        </p:spPr>
        <p:txBody>
          <a:bodyPr>
            <a:normAutofit/>
          </a:bodyPr>
          <a:lstStyle/>
          <a:p>
            <a:r>
              <a:rPr lang="el-GR" sz="4800" dirty="0">
                <a:solidFill>
                  <a:schemeClr val="accent1">
                    <a:lumMod val="75000"/>
                  </a:schemeClr>
                </a:solidFill>
                <a:latin typeface="Cambria" panose="02040503050406030204" pitchFamily="18" charset="0"/>
                <a:ea typeface="Cambria" panose="02040503050406030204" pitchFamily="18" charset="0"/>
              </a:rPr>
              <a:t>Παραστατικά που προσκομίζονται πριν την αναχώρηση</a:t>
            </a:r>
            <a:endParaRPr lang="en-US" sz="4800" dirty="0">
              <a:solidFill>
                <a:schemeClr val="accent1">
                  <a:lumMod val="75000"/>
                </a:schemeClr>
              </a:solidFill>
              <a:latin typeface="Cambria" panose="02040503050406030204" pitchFamily="18" charset="0"/>
              <a:ea typeface="Cambria" panose="02040503050406030204" pitchFamily="18" charset="0"/>
            </a:endParaRPr>
          </a:p>
        </p:txBody>
      </p:sp>
      <p:pic>
        <p:nvPicPr>
          <p:cNvPr id="4" name="Picture 3" descr="Blue text on a black background&#10;&#10;Description automatically generated">
            <a:extLst>
              <a:ext uri="{FF2B5EF4-FFF2-40B4-BE49-F238E27FC236}">
                <a16:creationId xmlns:a16="http://schemas.microsoft.com/office/drawing/2014/main" id="{306A2AD4-ECDB-DFB9-3E90-0FCEE257D5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25" y="386961"/>
            <a:ext cx="3075202" cy="870339"/>
          </a:xfrm>
          <a:prstGeom prst="rect">
            <a:avLst/>
          </a:prstGeom>
        </p:spPr>
      </p:pic>
      <p:sp>
        <p:nvSpPr>
          <p:cNvPr id="3" name="TextBox 2">
            <a:extLst>
              <a:ext uri="{FF2B5EF4-FFF2-40B4-BE49-F238E27FC236}">
                <a16:creationId xmlns:a16="http://schemas.microsoft.com/office/drawing/2014/main" id="{05DD10CB-855E-44A7-E928-EF286175DC99}"/>
              </a:ext>
            </a:extLst>
          </p:cNvPr>
          <p:cNvSpPr txBox="1"/>
          <p:nvPr/>
        </p:nvSpPr>
        <p:spPr>
          <a:xfrm>
            <a:off x="1604276" y="3943351"/>
            <a:ext cx="9127364" cy="1676400"/>
          </a:xfrm>
          <a:prstGeom prst="rect">
            <a:avLst/>
          </a:prstGeom>
        </p:spPr>
        <p:txBody>
          <a:bodyPr vert="horz" lIns="91440" tIns="45720" rIns="91440" bIns="45720" rtlCol="0" anchor="b">
            <a:normAutofit fontScale="92500"/>
          </a:bodyPr>
          <a:lstStyle>
            <a:lvl1pPr algn="ctr">
              <a:lnSpc>
                <a:spcPct val="90000"/>
              </a:lnSpc>
              <a:spcBef>
                <a:spcPct val="0"/>
              </a:spcBef>
              <a:buNone/>
              <a:defRPr sz="4800">
                <a:solidFill>
                  <a:schemeClr val="accent1">
                    <a:lumMod val="75000"/>
                  </a:schemeClr>
                </a:solidFill>
                <a:latin typeface="Cambria" panose="02040503050406030204" pitchFamily="18" charset="0"/>
                <a:ea typeface="Cambria" panose="02040503050406030204" pitchFamily="18" charset="0"/>
                <a:cs typeface="+mj-cs"/>
              </a:defRPr>
            </a:lvl1pPr>
          </a:lstStyle>
          <a:p>
            <a:r>
              <a:rPr lang="el-GR" sz="2800" i="1" u="sng" dirty="0"/>
              <a:t>Εάν τα δικαιολογητικά που περιγράφονται παρακάτω της προσκομιστούν τουλάχιστον </a:t>
            </a:r>
            <a:r>
              <a:rPr lang="el-GR" sz="2800" i="1" u="sng" dirty="0">
                <a:solidFill>
                  <a:srgbClr val="FF0000"/>
                </a:solidFill>
              </a:rPr>
              <a:t>ένα(1) μήνα πριν </a:t>
            </a:r>
            <a:r>
              <a:rPr lang="el-GR" sz="2800" i="1" u="sng" dirty="0"/>
              <a:t>την αναχώρηση της μετακίνησης, θα δίνεται η δυνατότητα </a:t>
            </a:r>
            <a:r>
              <a:rPr lang="el-GR" sz="2800" i="1" u="sng" dirty="0">
                <a:solidFill>
                  <a:srgbClr val="FF0000"/>
                </a:solidFill>
              </a:rPr>
              <a:t>προκαταβολής του 80% της συνολικής αποζημίωσης της μετακίνησή σας</a:t>
            </a:r>
            <a:r>
              <a:rPr lang="el-GR" sz="2800" i="1" u="sng" dirty="0"/>
              <a:t>.</a:t>
            </a:r>
          </a:p>
        </p:txBody>
      </p:sp>
    </p:spTree>
    <p:extLst>
      <p:ext uri="{BB962C8B-B14F-4D97-AF65-F5344CB8AC3E}">
        <p14:creationId xmlns:p14="http://schemas.microsoft.com/office/powerpoint/2010/main" val="29970208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E82B3-0A81-FBB3-20B9-3856D5CF0296}"/>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ACCB05BC-9F96-5741-2FF0-29F3FCBA2FAF}"/>
              </a:ext>
            </a:extLst>
          </p:cNvPr>
          <p:cNvSpPr>
            <a:spLocks noGrp="1"/>
          </p:cNvSpPr>
          <p:nvPr>
            <p:ph type="ctrTitle"/>
          </p:nvPr>
        </p:nvSpPr>
        <p:spPr>
          <a:xfrm>
            <a:off x="868279" y="1257300"/>
            <a:ext cx="10455442" cy="752655"/>
          </a:xfrm>
        </p:spPr>
        <p:txBody>
          <a:bodyPr>
            <a:normAutofit/>
          </a:bodyPr>
          <a:lstStyle/>
          <a:p>
            <a:r>
              <a:rPr lang="el-GR" sz="4000" dirty="0">
                <a:solidFill>
                  <a:schemeClr val="accent1">
                    <a:lumMod val="75000"/>
                  </a:schemeClr>
                </a:solidFill>
                <a:latin typeface="Cambria" panose="02040503050406030204" pitchFamily="18" charset="0"/>
                <a:ea typeface="Cambria" panose="02040503050406030204" pitchFamily="18" charset="0"/>
              </a:rPr>
              <a:t>Αίτηση για έναρξη διαδικασίας μετακίνησης</a:t>
            </a:r>
            <a:endParaRPr lang="en-US" sz="4000" dirty="0">
              <a:solidFill>
                <a:schemeClr val="accent1">
                  <a:lumMod val="75000"/>
                </a:schemeClr>
              </a:solidFill>
              <a:latin typeface="Cambria" panose="02040503050406030204" pitchFamily="18" charset="0"/>
              <a:ea typeface="Cambria" panose="02040503050406030204" pitchFamily="18" charset="0"/>
            </a:endParaRPr>
          </a:p>
        </p:txBody>
      </p:sp>
      <p:pic>
        <p:nvPicPr>
          <p:cNvPr id="4" name="Picture 3" descr="Blue text on a black background&#10;&#10;Description automatically generated">
            <a:extLst>
              <a:ext uri="{FF2B5EF4-FFF2-40B4-BE49-F238E27FC236}">
                <a16:creationId xmlns:a16="http://schemas.microsoft.com/office/drawing/2014/main" id="{112A9789-D29F-A30D-3FB1-705FB8508D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25" y="386961"/>
            <a:ext cx="3075202" cy="870339"/>
          </a:xfrm>
          <a:prstGeom prst="rect">
            <a:avLst/>
          </a:prstGeom>
        </p:spPr>
      </p:pic>
      <p:sp>
        <p:nvSpPr>
          <p:cNvPr id="3" name="TextBox 2">
            <a:extLst>
              <a:ext uri="{FF2B5EF4-FFF2-40B4-BE49-F238E27FC236}">
                <a16:creationId xmlns:a16="http://schemas.microsoft.com/office/drawing/2014/main" id="{F16D11D7-D7F3-320D-9032-D6E36168477C}"/>
              </a:ext>
            </a:extLst>
          </p:cNvPr>
          <p:cNvSpPr txBox="1"/>
          <p:nvPr/>
        </p:nvSpPr>
        <p:spPr>
          <a:xfrm>
            <a:off x="642719" y="2009955"/>
            <a:ext cx="10761402" cy="1880558"/>
          </a:xfrm>
          <a:prstGeom prst="rect">
            <a:avLst/>
          </a:prstGeom>
        </p:spPr>
        <p:txBody>
          <a:bodyPr vert="horz" lIns="91440" tIns="45720" rIns="91440" bIns="45720" rtlCol="0" anchor="b">
            <a:normAutofit fontScale="70000" lnSpcReduction="20000"/>
          </a:bodyPr>
          <a:lstStyle>
            <a:lvl1pPr algn="ctr">
              <a:lnSpc>
                <a:spcPct val="90000"/>
              </a:lnSpc>
              <a:spcBef>
                <a:spcPct val="0"/>
              </a:spcBef>
              <a:buNone/>
              <a:defRPr sz="4800">
                <a:solidFill>
                  <a:schemeClr val="accent1">
                    <a:lumMod val="75000"/>
                  </a:schemeClr>
                </a:solidFill>
                <a:latin typeface="Cambria" panose="02040503050406030204" pitchFamily="18" charset="0"/>
                <a:ea typeface="Cambria" panose="02040503050406030204" pitchFamily="18" charset="0"/>
                <a:cs typeface="+mj-cs"/>
              </a:defRPr>
            </a:lvl1pPr>
          </a:lstStyle>
          <a:p>
            <a:pPr algn="just">
              <a:lnSpc>
                <a:spcPct val="170000"/>
              </a:lnSpc>
            </a:pPr>
            <a:r>
              <a:rPr lang="el-GR" sz="2800" i="1" u="sng" dirty="0"/>
              <a:t>Όλοι οι μετακινούμενοι </a:t>
            </a:r>
            <a:r>
              <a:rPr lang="el-GR" sz="2800" i="1" u="sng" dirty="0" err="1"/>
              <a:t>απ</a:t>
            </a:r>
            <a:r>
              <a:rPr lang="el-GR" sz="2800" i="1" u="sng" dirty="0"/>
              <a:t> όλες τις Πανεπιστημιουπόλεις του ΔΙΠΑΕ θα πρέπει να </a:t>
            </a:r>
            <a:r>
              <a:rPr lang="el-GR" sz="2800" b="1" i="1" u="sng" dirty="0"/>
              <a:t>αποστέλλουν</a:t>
            </a:r>
            <a:r>
              <a:rPr lang="el-GR" sz="2800" i="1" u="sng" dirty="0"/>
              <a:t> στο κεντρικό </a:t>
            </a:r>
            <a:r>
              <a:rPr lang="el-GR" sz="2800" b="1" i="1" u="sng" dirty="0"/>
              <a:t>πρωτόκολλο του Γραφείου Διεθνών και Ευρωπαϊκών Προγραμμάτων</a:t>
            </a:r>
            <a:r>
              <a:rPr lang="el-GR" sz="2800" i="1" u="sng" dirty="0"/>
              <a:t> την </a:t>
            </a:r>
            <a:r>
              <a:rPr lang="el-GR" sz="2800" b="1" i="1" u="sng" dirty="0"/>
              <a:t>αίτηση</a:t>
            </a:r>
            <a:r>
              <a:rPr lang="el-GR" sz="2800" i="1" u="sng" dirty="0"/>
              <a:t> για έναρξη της μετακίνησης και θα σας επιστρέφεται </a:t>
            </a:r>
            <a:r>
              <a:rPr lang="el-GR" sz="2800" b="1" i="1" u="sng" dirty="0"/>
              <a:t>με αριθμό πρωτοκόλλου</a:t>
            </a:r>
            <a:r>
              <a:rPr lang="el-GR" sz="2800" i="1" u="sng" dirty="0"/>
              <a:t>.</a:t>
            </a:r>
          </a:p>
          <a:p>
            <a:pPr algn="just">
              <a:lnSpc>
                <a:spcPct val="170000"/>
              </a:lnSpc>
            </a:pPr>
            <a:r>
              <a:rPr lang="el-GR" sz="2800" i="1" u="sng" dirty="0"/>
              <a:t>Το αποστέλλεται στην κα ΤΣΟΛΕΡΙΔΟΥ ΠΑΝΑΓΙΩΤΑ email :  erasmus.admin@the.ihu.gr</a:t>
            </a:r>
          </a:p>
        </p:txBody>
      </p:sp>
      <p:sp>
        <p:nvSpPr>
          <p:cNvPr id="6" name="TextBox 5">
            <a:extLst>
              <a:ext uri="{FF2B5EF4-FFF2-40B4-BE49-F238E27FC236}">
                <a16:creationId xmlns:a16="http://schemas.microsoft.com/office/drawing/2014/main" id="{FA176674-02A9-4758-7D58-147BA6D20844}"/>
              </a:ext>
            </a:extLst>
          </p:cNvPr>
          <p:cNvSpPr txBox="1"/>
          <p:nvPr/>
        </p:nvSpPr>
        <p:spPr>
          <a:xfrm>
            <a:off x="642719" y="5507607"/>
            <a:ext cx="10906562" cy="892552"/>
          </a:xfrm>
          <a:prstGeom prst="rect">
            <a:avLst/>
          </a:prstGeom>
          <a:noFill/>
        </p:spPr>
        <p:txBody>
          <a:bodyPr wrap="square">
            <a:spAutoFit/>
          </a:bodyPr>
          <a:lstStyle/>
          <a:p>
            <a:r>
              <a:rPr lang="el-GR" sz="2600" b="1" i="1" u="sng" dirty="0">
                <a:solidFill>
                  <a:srgbClr val="FF0000"/>
                </a:solidFill>
                <a:latin typeface="Cambria" panose="02040503050406030204" pitchFamily="18" charset="0"/>
                <a:ea typeface="Cambria" panose="02040503050406030204" pitchFamily="18" charset="0"/>
                <a:cs typeface="+mj-cs"/>
              </a:rPr>
              <a:t>Προσοχή! </a:t>
            </a:r>
            <a:r>
              <a:rPr lang="el-GR" sz="2600" i="1" u="sng" dirty="0">
                <a:solidFill>
                  <a:schemeClr val="accent1">
                    <a:lumMod val="75000"/>
                  </a:schemeClr>
                </a:solidFill>
                <a:latin typeface="Cambria" panose="02040503050406030204" pitchFamily="18" charset="0"/>
                <a:ea typeface="Cambria" panose="02040503050406030204" pitchFamily="18" charset="0"/>
                <a:cs typeface="+mj-cs"/>
              </a:rPr>
              <a:t>Αφού λάβετε την πρωτοκολλημένη αίτηση αρχίζετε την συλλογή των παρακάτω εντύπων</a:t>
            </a:r>
          </a:p>
        </p:txBody>
      </p:sp>
      <p:sp>
        <p:nvSpPr>
          <p:cNvPr id="8" name="TextBox 7">
            <a:extLst>
              <a:ext uri="{FF2B5EF4-FFF2-40B4-BE49-F238E27FC236}">
                <a16:creationId xmlns:a16="http://schemas.microsoft.com/office/drawing/2014/main" id="{E85827EF-EAB5-164B-51A5-DCC143BB5328}"/>
              </a:ext>
            </a:extLst>
          </p:cNvPr>
          <p:cNvSpPr txBox="1"/>
          <p:nvPr/>
        </p:nvSpPr>
        <p:spPr>
          <a:xfrm>
            <a:off x="2643278" y="4183259"/>
            <a:ext cx="6094562" cy="723340"/>
          </a:xfrm>
          <a:prstGeom prst="rect">
            <a:avLst/>
          </a:prstGeom>
        </p:spPr>
        <p:txBody>
          <a:bodyPr vert="horz" lIns="91440" tIns="45720" rIns="91440" bIns="45720" rtlCol="0" anchor="b">
            <a:normAutofit fontScale="92500"/>
          </a:bodyPr>
          <a:lstStyle>
            <a:defPPr>
              <a:defRPr lang="en-US"/>
            </a:defPPr>
            <a:lvl1pPr algn="just">
              <a:lnSpc>
                <a:spcPct val="170000"/>
              </a:lnSpc>
              <a:spcBef>
                <a:spcPct val="0"/>
              </a:spcBef>
              <a:buNone/>
              <a:defRPr sz="2800" i="1" u="sng">
                <a:solidFill>
                  <a:schemeClr val="accent1">
                    <a:lumMod val="75000"/>
                  </a:schemeClr>
                </a:solidFill>
                <a:latin typeface="Cambria" panose="02040503050406030204" pitchFamily="18" charset="0"/>
                <a:ea typeface="Cambria" panose="02040503050406030204" pitchFamily="18" charset="0"/>
                <a:cs typeface="+mj-cs"/>
              </a:defRPr>
            </a:lvl1pPr>
          </a:lstStyle>
          <a:p>
            <a:r>
              <a:rPr lang="el-GR" b="1" i="0" u="none" dirty="0"/>
              <a:t>Έντυπο αίτησης: </a:t>
            </a:r>
            <a:r>
              <a:rPr lang="el-GR" sz="2100" u="none" dirty="0"/>
              <a:t>κάντε διπλό κλικ στο εικονίδιο </a:t>
            </a:r>
            <a:endParaRPr lang="el-GR" u="none" dirty="0"/>
          </a:p>
        </p:txBody>
      </p:sp>
      <p:graphicFrame>
        <p:nvGraphicFramePr>
          <p:cNvPr id="9" name="Object 8">
            <a:extLst>
              <a:ext uri="{FF2B5EF4-FFF2-40B4-BE49-F238E27FC236}">
                <a16:creationId xmlns:a16="http://schemas.microsoft.com/office/drawing/2014/main" id="{E506C0D0-B14D-D2FE-8421-1A1729873D7D}"/>
              </a:ext>
            </a:extLst>
          </p:cNvPr>
          <p:cNvGraphicFramePr>
            <a:graphicFrameLocks noChangeAspect="1"/>
          </p:cNvGraphicFramePr>
          <p:nvPr>
            <p:extLst>
              <p:ext uri="{D42A27DB-BD31-4B8C-83A1-F6EECF244321}">
                <p14:modId xmlns:p14="http://schemas.microsoft.com/office/powerpoint/2010/main" val="1329675729"/>
              </p:ext>
            </p:extLst>
          </p:nvPr>
        </p:nvGraphicFramePr>
        <p:xfrm>
          <a:off x="8737840" y="4219921"/>
          <a:ext cx="914400" cy="771525"/>
        </p:xfrm>
        <a:graphic>
          <a:graphicData uri="http://schemas.openxmlformats.org/presentationml/2006/ole">
            <mc:AlternateContent xmlns:mc="http://schemas.openxmlformats.org/markup-compatibility/2006">
              <mc:Choice xmlns:v="urn:schemas-microsoft-com:vml" Requires="v">
                <p:oleObj name="Document" showAsIcon="1" r:id="rId3" imgW="914400" imgH="771525" progId="Word.Document.12">
                  <p:embed/>
                </p:oleObj>
              </mc:Choice>
              <mc:Fallback>
                <p:oleObj name="Document" showAsIcon="1" r:id="rId3" imgW="914400" imgH="771525" progId="Word.Document.12">
                  <p:embed/>
                  <p:pic>
                    <p:nvPicPr>
                      <p:cNvPr id="9" name="Object 8">
                        <a:extLst>
                          <a:ext uri="{FF2B5EF4-FFF2-40B4-BE49-F238E27FC236}">
                            <a16:creationId xmlns:a16="http://schemas.microsoft.com/office/drawing/2014/main" id="{E506C0D0-B14D-D2FE-8421-1A1729873D7D}"/>
                          </a:ext>
                        </a:extLst>
                      </p:cNvPr>
                      <p:cNvPicPr/>
                      <p:nvPr/>
                    </p:nvPicPr>
                    <p:blipFill>
                      <a:blip r:embed="rId4"/>
                      <a:stretch>
                        <a:fillRect/>
                      </a:stretch>
                    </p:blipFill>
                    <p:spPr>
                      <a:xfrm>
                        <a:off x="8737840" y="4219921"/>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5128141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F8E8F-E2E3-715E-B696-B20FBBE9594F}"/>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3E1AB5CA-D4B2-1DBA-D0CE-241D7EEDA0D5}"/>
              </a:ext>
            </a:extLst>
          </p:cNvPr>
          <p:cNvSpPr>
            <a:spLocks noGrp="1"/>
          </p:cNvSpPr>
          <p:nvPr>
            <p:ph type="ctrTitle"/>
          </p:nvPr>
        </p:nvSpPr>
        <p:spPr>
          <a:xfrm>
            <a:off x="868279" y="1575532"/>
            <a:ext cx="10455442" cy="870340"/>
          </a:xfrm>
        </p:spPr>
        <p:txBody>
          <a:bodyPr>
            <a:normAutofit/>
          </a:bodyPr>
          <a:lstStyle/>
          <a:p>
            <a:r>
              <a:rPr lang="el-GR" sz="4800" dirty="0">
                <a:solidFill>
                  <a:schemeClr val="accent1">
                    <a:lumMod val="75000"/>
                  </a:schemeClr>
                </a:solidFill>
                <a:latin typeface="Cambria" panose="02040503050406030204" pitchFamily="18" charset="0"/>
                <a:ea typeface="Cambria" panose="02040503050406030204" pitchFamily="18" charset="0"/>
              </a:rPr>
              <a:t>1.α Άδεια μετακίνησης </a:t>
            </a:r>
            <a:r>
              <a:rPr lang="el-GR" sz="4800" b="1" u="sng" dirty="0">
                <a:solidFill>
                  <a:schemeClr val="accent1">
                    <a:lumMod val="75000"/>
                  </a:schemeClr>
                </a:solidFill>
                <a:latin typeface="Cambria" panose="02040503050406030204" pitchFamily="18" charset="0"/>
                <a:ea typeface="Cambria" panose="02040503050406030204" pitchFamily="18" charset="0"/>
              </a:rPr>
              <a:t>Μελών ΔΕΠ</a:t>
            </a:r>
            <a:endParaRPr lang="en-US" sz="4800" b="1" u="sng" dirty="0">
              <a:solidFill>
                <a:schemeClr val="accent1">
                  <a:lumMod val="75000"/>
                </a:schemeClr>
              </a:solidFill>
              <a:latin typeface="Cambria" panose="02040503050406030204" pitchFamily="18" charset="0"/>
              <a:ea typeface="Cambria" panose="02040503050406030204" pitchFamily="18" charset="0"/>
            </a:endParaRPr>
          </a:p>
        </p:txBody>
      </p:sp>
      <p:pic>
        <p:nvPicPr>
          <p:cNvPr id="4" name="Picture 3" descr="Blue text on a black background&#10;&#10;Description automatically generated">
            <a:extLst>
              <a:ext uri="{FF2B5EF4-FFF2-40B4-BE49-F238E27FC236}">
                <a16:creationId xmlns:a16="http://schemas.microsoft.com/office/drawing/2014/main" id="{1BCF3E73-0F88-A461-ADAD-B1ACB69148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25" y="386961"/>
            <a:ext cx="3075202" cy="870339"/>
          </a:xfrm>
          <a:prstGeom prst="rect">
            <a:avLst/>
          </a:prstGeom>
        </p:spPr>
      </p:pic>
      <p:sp>
        <p:nvSpPr>
          <p:cNvPr id="3" name="Τίτλος 1">
            <a:extLst>
              <a:ext uri="{FF2B5EF4-FFF2-40B4-BE49-F238E27FC236}">
                <a16:creationId xmlns:a16="http://schemas.microsoft.com/office/drawing/2014/main" id="{54E41606-021E-BA06-14FA-3B9448DB0A9E}"/>
              </a:ext>
            </a:extLst>
          </p:cNvPr>
          <p:cNvSpPr txBox="1">
            <a:spLocks/>
          </p:cNvSpPr>
          <p:nvPr/>
        </p:nvSpPr>
        <p:spPr>
          <a:xfrm>
            <a:off x="796744" y="3470621"/>
            <a:ext cx="10526977" cy="213542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l-GR" sz="3200" dirty="0">
                <a:solidFill>
                  <a:schemeClr val="accent1">
                    <a:lumMod val="75000"/>
                  </a:schemeClr>
                </a:solidFill>
                <a:latin typeface="Cambria" panose="02040503050406030204" pitchFamily="18" charset="0"/>
                <a:ea typeface="Cambria" panose="02040503050406030204" pitchFamily="18" charset="0"/>
              </a:rPr>
              <a:t>Απόσπασμα από την Γενική Συνέλευση του Τμήματος</a:t>
            </a:r>
          </a:p>
          <a:p>
            <a:r>
              <a:rPr lang="el-GR" sz="3200" dirty="0">
                <a:solidFill>
                  <a:schemeClr val="accent1">
                    <a:lumMod val="75000"/>
                  </a:schemeClr>
                </a:solidFill>
                <a:latin typeface="Cambria" panose="02040503050406030204" pitchFamily="18" charset="0"/>
                <a:ea typeface="Cambria" panose="02040503050406030204" pitchFamily="18" charset="0"/>
              </a:rPr>
              <a:t>Ή</a:t>
            </a:r>
          </a:p>
          <a:p>
            <a:r>
              <a:rPr lang="el-GR" sz="3200" dirty="0">
                <a:solidFill>
                  <a:schemeClr val="accent1">
                    <a:lumMod val="75000"/>
                  </a:schemeClr>
                </a:solidFill>
                <a:latin typeface="Cambria" panose="02040503050406030204" pitchFamily="18" charset="0"/>
                <a:ea typeface="Cambria" panose="02040503050406030204" pitchFamily="18" charset="0"/>
              </a:rPr>
              <a:t> Εκτύπωση </a:t>
            </a:r>
            <a:r>
              <a:rPr lang="en-US" sz="3200" dirty="0">
                <a:solidFill>
                  <a:schemeClr val="accent1">
                    <a:lumMod val="75000"/>
                  </a:schemeClr>
                </a:solidFill>
                <a:latin typeface="Cambria" panose="02040503050406030204" pitchFamily="18" charset="0"/>
                <a:ea typeface="Cambria" panose="02040503050406030204" pitchFamily="18" charset="0"/>
              </a:rPr>
              <a:t>Email </a:t>
            </a:r>
            <a:r>
              <a:rPr lang="el-GR" sz="3200" dirty="0">
                <a:solidFill>
                  <a:schemeClr val="accent1">
                    <a:lumMod val="75000"/>
                  </a:schemeClr>
                </a:solidFill>
                <a:latin typeface="Cambria" panose="02040503050406030204" pitchFamily="18" charset="0"/>
                <a:ea typeface="Cambria" panose="02040503050406030204" pitchFamily="18" charset="0"/>
              </a:rPr>
              <a:t>ενημέρωσης απουσίας για τη συγκεκριμένη μετακίνηση </a:t>
            </a:r>
            <a:r>
              <a:rPr lang="el-GR" sz="3200" dirty="0" err="1">
                <a:solidFill>
                  <a:schemeClr val="accent1">
                    <a:lumMod val="75000"/>
                  </a:schemeClr>
                </a:solidFill>
                <a:latin typeface="Cambria" panose="02040503050406030204" pitchFamily="18" charset="0"/>
                <a:ea typeface="Cambria" panose="02040503050406030204" pitchFamily="18" charset="0"/>
              </a:rPr>
              <a:t>προςτον</a:t>
            </a:r>
            <a:r>
              <a:rPr lang="el-GR" sz="3200" dirty="0">
                <a:solidFill>
                  <a:schemeClr val="accent1">
                    <a:lumMod val="75000"/>
                  </a:schemeClr>
                </a:solidFill>
                <a:latin typeface="Cambria" panose="02040503050406030204" pitchFamily="18" charset="0"/>
                <a:ea typeface="Cambria" panose="02040503050406030204" pitchFamily="18" charset="0"/>
              </a:rPr>
              <a:t> Πρόεδρο του τμήματος</a:t>
            </a:r>
          </a:p>
          <a:p>
            <a:endParaRPr lang="el-GR" sz="3200" dirty="0">
              <a:solidFill>
                <a:schemeClr val="accent1">
                  <a:lumMod val="75000"/>
                </a:schemeClr>
              </a:solidFill>
              <a:latin typeface="Cambria" panose="02040503050406030204" pitchFamily="18" charset="0"/>
              <a:ea typeface="Cambria" panose="02040503050406030204" pitchFamily="18" charset="0"/>
            </a:endParaRPr>
          </a:p>
          <a:p>
            <a:r>
              <a:rPr lang="el-GR" sz="2800" u="sng" dirty="0">
                <a:solidFill>
                  <a:schemeClr val="accent1">
                    <a:lumMod val="75000"/>
                  </a:schemeClr>
                </a:solidFill>
                <a:latin typeface="Cambria" panose="02040503050406030204" pitchFamily="18" charset="0"/>
                <a:ea typeface="Cambria" panose="02040503050406030204" pitchFamily="18" charset="0"/>
              </a:rPr>
              <a:t>Δείτε υπόδειγμα</a:t>
            </a:r>
            <a:r>
              <a:rPr lang="en-US" sz="2800" u="sng" dirty="0">
                <a:solidFill>
                  <a:schemeClr val="accent1">
                    <a:lumMod val="75000"/>
                  </a:schemeClr>
                </a:solidFill>
                <a:latin typeface="Cambria" panose="02040503050406030204" pitchFamily="18" charset="0"/>
                <a:ea typeface="Cambria" panose="02040503050406030204" pitchFamily="18" charset="0"/>
              </a:rPr>
              <a:t>:</a:t>
            </a:r>
          </a:p>
          <a:p>
            <a:endParaRPr lang="en-US" sz="3200" dirty="0">
              <a:solidFill>
                <a:schemeClr val="accent1">
                  <a:lumMod val="75000"/>
                </a:schemeClr>
              </a:solidFill>
              <a:latin typeface="Cambria" panose="02040503050406030204" pitchFamily="18" charset="0"/>
              <a:ea typeface="Cambria" panose="02040503050406030204" pitchFamily="18" charset="0"/>
            </a:endParaRPr>
          </a:p>
        </p:txBody>
      </p:sp>
      <p:graphicFrame>
        <p:nvGraphicFramePr>
          <p:cNvPr id="5" name="Object 4">
            <a:extLst>
              <a:ext uri="{FF2B5EF4-FFF2-40B4-BE49-F238E27FC236}">
                <a16:creationId xmlns:a16="http://schemas.microsoft.com/office/drawing/2014/main" id="{B4AF4727-28FD-6683-FE73-CDBAC8EE8C17}"/>
              </a:ext>
            </a:extLst>
          </p:cNvPr>
          <p:cNvGraphicFramePr>
            <a:graphicFrameLocks noChangeAspect="1"/>
          </p:cNvGraphicFramePr>
          <p:nvPr>
            <p:extLst>
              <p:ext uri="{D42A27DB-BD31-4B8C-83A1-F6EECF244321}">
                <p14:modId xmlns:p14="http://schemas.microsoft.com/office/powerpoint/2010/main" val="4274765417"/>
              </p:ext>
            </p:extLst>
          </p:nvPr>
        </p:nvGraphicFramePr>
        <p:xfrm>
          <a:off x="4572000" y="5532438"/>
          <a:ext cx="2974975" cy="498475"/>
        </p:xfrm>
        <a:graphic>
          <a:graphicData uri="http://schemas.openxmlformats.org/presentationml/2006/ole">
            <mc:AlternateContent xmlns:mc="http://schemas.openxmlformats.org/markup-compatibility/2006">
              <mc:Choice xmlns:v="urn:schemas-microsoft-com:vml" Requires="v">
                <p:oleObj name="Packager Shell Object" showAsIcon="1" r:id="rId3" imgW="2974320" imgH="497880" progId="Package">
                  <p:embed/>
                </p:oleObj>
              </mc:Choice>
              <mc:Fallback>
                <p:oleObj name="Packager Shell Object" showAsIcon="1" r:id="rId3" imgW="2974320" imgH="497880" progId="Package">
                  <p:embed/>
                  <p:pic>
                    <p:nvPicPr>
                      <p:cNvPr id="5" name="Object 4">
                        <a:extLst>
                          <a:ext uri="{FF2B5EF4-FFF2-40B4-BE49-F238E27FC236}">
                            <a16:creationId xmlns:a16="http://schemas.microsoft.com/office/drawing/2014/main" id="{B4AF4727-28FD-6683-FE73-CDBAC8EE8C17}"/>
                          </a:ext>
                        </a:extLst>
                      </p:cNvPr>
                      <p:cNvPicPr/>
                      <p:nvPr/>
                    </p:nvPicPr>
                    <p:blipFill>
                      <a:blip r:embed="rId4"/>
                      <a:stretch>
                        <a:fillRect/>
                      </a:stretch>
                    </p:blipFill>
                    <p:spPr>
                      <a:xfrm>
                        <a:off x="4572000" y="5532438"/>
                        <a:ext cx="2974975" cy="498475"/>
                      </a:xfrm>
                      <a:prstGeom prst="rect">
                        <a:avLst/>
                      </a:prstGeom>
                    </p:spPr>
                  </p:pic>
                </p:oleObj>
              </mc:Fallback>
            </mc:AlternateContent>
          </a:graphicData>
        </a:graphic>
      </p:graphicFrame>
    </p:spTree>
    <p:extLst>
      <p:ext uri="{BB962C8B-B14F-4D97-AF65-F5344CB8AC3E}">
        <p14:creationId xmlns:p14="http://schemas.microsoft.com/office/powerpoint/2010/main" val="42278017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F8E8F-E2E3-715E-B696-B20FBBE9594F}"/>
            </a:ext>
          </a:extLst>
        </p:cNvPr>
        <p:cNvGrpSpPr/>
        <p:nvPr/>
      </p:nvGrpSpPr>
      <p:grpSpPr>
        <a:xfrm>
          <a:off x="0" y="0"/>
          <a:ext cx="0" cy="0"/>
          <a:chOff x="0" y="0"/>
          <a:chExt cx="0" cy="0"/>
        </a:xfrm>
      </p:grpSpPr>
      <p:pic>
        <p:nvPicPr>
          <p:cNvPr id="4" name="Picture 3" descr="Blue text on a black background&#10;&#10;Description automatically generated">
            <a:extLst>
              <a:ext uri="{FF2B5EF4-FFF2-40B4-BE49-F238E27FC236}">
                <a16:creationId xmlns:a16="http://schemas.microsoft.com/office/drawing/2014/main" id="{1BCF3E73-0F88-A461-ADAD-B1ACB69148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25" y="386961"/>
            <a:ext cx="3075202" cy="870339"/>
          </a:xfrm>
          <a:prstGeom prst="rect">
            <a:avLst/>
          </a:prstGeom>
        </p:spPr>
      </p:pic>
      <p:sp>
        <p:nvSpPr>
          <p:cNvPr id="3" name="Τίτλος 1">
            <a:extLst>
              <a:ext uri="{FF2B5EF4-FFF2-40B4-BE49-F238E27FC236}">
                <a16:creationId xmlns:a16="http://schemas.microsoft.com/office/drawing/2014/main" id="{54E41606-021E-BA06-14FA-3B9448DB0A9E}"/>
              </a:ext>
            </a:extLst>
          </p:cNvPr>
          <p:cNvSpPr txBox="1">
            <a:spLocks/>
          </p:cNvSpPr>
          <p:nvPr/>
        </p:nvSpPr>
        <p:spPr>
          <a:xfrm>
            <a:off x="796744" y="3470621"/>
            <a:ext cx="10526977" cy="213542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57200" indent="-457200">
              <a:buFont typeface="Arial" panose="020B0604020202020204" pitchFamily="34" charset="0"/>
              <a:buChar char="•"/>
            </a:pPr>
            <a:r>
              <a:rPr lang="el-GR" sz="3200" dirty="0">
                <a:solidFill>
                  <a:schemeClr val="accent1">
                    <a:lumMod val="75000"/>
                  </a:schemeClr>
                </a:solidFill>
                <a:latin typeface="Cambria" panose="02040503050406030204" pitchFamily="18" charset="0"/>
                <a:ea typeface="Cambria" panose="02040503050406030204" pitchFamily="18" charset="0"/>
              </a:rPr>
              <a:t>Εντολή Μετακίνησης από την αρμόδια Αντιπρύτανη Διοικητικών Υποθέσεων κα. </a:t>
            </a:r>
            <a:r>
              <a:rPr lang="el-GR" sz="3200" dirty="0" err="1">
                <a:solidFill>
                  <a:schemeClr val="accent1">
                    <a:lumMod val="75000"/>
                  </a:schemeClr>
                </a:solidFill>
                <a:latin typeface="Cambria" panose="02040503050406030204" pitchFamily="18" charset="0"/>
                <a:ea typeface="Cambria" panose="02040503050406030204" pitchFamily="18" charset="0"/>
              </a:rPr>
              <a:t>Βράνα</a:t>
            </a:r>
            <a:r>
              <a:rPr lang="el-GR" sz="3200" dirty="0">
                <a:solidFill>
                  <a:schemeClr val="accent1">
                    <a:lumMod val="75000"/>
                  </a:schemeClr>
                </a:solidFill>
                <a:latin typeface="Cambria" panose="02040503050406030204" pitchFamily="18" charset="0"/>
                <a:ea typeface="Cambria" panose="02040503050406030204" pitchFamily="18" charset="0"/>
              </a:rPr>
              <a:t> Βασιλική</a:t>
            </a:r>
          </a:p>
          <a:p>
            <a:endParaRPr lang="en-US" sz="3200" dirty="0">
              <a:solidFill>
                <a:schemeClr val="accent1">
                  <a:lumMod val="75000"/>
                </a:schemeClr>
              </a:solidFill>
              <a:latin typeface="Cambria" panose="02040503050406030204" pitchFamily="18" charset="0"/>
              <a:ea typeface="Cambria" panose="02040503050406030204" pitchFamily="18" charset="0"/>
            </a:endParaRPr>
          </a:p>
        </p:txBody>
      </p:sp>
      <p:sp>
        <p:nvSpPr>
          <p:cNvPr id="5" name="Τίτλος 1">
            <a:extLst>
              <a:ext uri="{FF2B5EF4-FFF2-40B4-BE49-F238E27FC236}">
                <a16:creationId xmlns:a16="http://schemas.microsoft.com/office/drawing/2014/main" id="{95C15E65-07B0-43E5-7FC3-D0B0BE9D763B}"/>
              </a:ext>
            </a:extLst>
          </p:cNvPr>
          <p:cNvSpPr txBox="1">
            <a:spLocks/>
          </p:cNvSpPr>
          <p:nvPr/>
        </p:nvSpPr>
        <p:spPr>
          <a:xfrm>
            <a:off x="796744" y="2058611"/>
            <a:ext cx="10455442" cy="87034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l-GR" sz="4300" dirty="0">
                <a:solidFill>
                  <a:schemeClr val="accent1">
                    <a:lumMod val="75000"/>
                  </a:schemeClr>
                </a:solidFill>
                <a:latin typeface="Cambria" panose="02040503050406030204" pitchFamily="18" charset="0"/>
                <a:ea typeface="Cambria" panose="02040503050406030204" pitchFamily="18" charset="0"/>
              </a:rPr>
              <a:t>1.β Άδεια μετακίνησης </a:t>
            </a:r>
            <a:r>
              <a:rPr lang="el-GR" sz="4300" b="1" u="sng" dirty="0">
                <a:solidFill>
                  <a:schemeClr val="accent1">
                    <a:lumMod val="75000"/>
                  </a:schemeClr>
                </a:solidFill>
                <a:latin typeface="Cambria" panose="02040503050406030204" pitchFamily="18" charset="0"/>
                <a:ea typeface="Cambria" panose="02040503050406030204" pitchFamily="18" charset="0"/>
              </a:rPr>
              <a:t>Διοικητικού Προσωπικού</a:t>
            </a:r>
            <a:endParaRPr lang="en-US" sz="4300" b="1" u="sng" dirty="0">
              <a:solidFill>
                <a:schemeClr val="accent1">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792675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F8E8F-E2E3-715E-B696-B20FBBE9594F}"/>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3E1AB5CA-D4B2-1DBA-D0CE-241D7EEDA0D5}"/>
              </a:ext>
            </a:extLst>
          </p:cNvPr>
          <p:cNvSpPr>
            <a:spLocks noGrp="1"/>
          </p:cNvSpPr>
          <p:nvPr>
            <p:ph type="ctrTitle"/>
          </p:nvPr>
        </p:nvSpPr>
        <p:spPr>
          <a:xfrm>
            <a:off x="832511" y="1601411"/>
            <a:ext cx="10455442" cy="870340"/>
          </a:xfrm>
        </p:spPr>
        <p:txBody>
          <a:bodyPr>
            <a:normAutofit/>
          </a:bodyPr>
          <a:lstStyle/>
          <a:p>
            <a:r>
              <a:rPr lang="el-GR" sz="4800" dirty="0">
                <a:solidFill>
                  <a:schemeClr val="accent1">
                    <a:lumMod val="75000"/>
                  </a:schemeClr>
                </a:solidFill>
                <a:latin typeface="Cambria" panose="02040503050406030204" pitchFamily="18" charset="0"/>
                <a:ea typeface="Cambria" panose="02040503050406030204" pitchFamily="18" charset="0"/>
              </a:rPr>
              <a:t>1.γ Άδεια μετακίνησης </a:t>
            </a:r>
            <a:r>
              <a:rPr lang="el-GR" sz="4800" b="1" u="sng" dirty="0">
                <a:solidFill>
                  <a:schemeClr val="accent1">
                    <a:lumMod val="75000"/>
                  </a:schemeClr>
                </a:solidFill>
                <a:latin typeface="Cambria" panose="02040503050406030204" pitchFamily="18" charset="0"/>
                <a:ea typeface="Cambria" panose="02040503050406030204" pitchFamily="18" charset="0"/>
              </a:rPr>
              <a:t>Συμβασιούχοι</a:t>
            </a:r>
            <a:endParaRPr lang="en-US" sz="4800" b="1" u="sng" dirty="0">
              <a:solidFill>
                <a:schemeClr val="accent1">
                  <a:lumMod val="75000"/>
                </a:schemeClr>
              </a:solidFill>
              <a:latin typeface="Cambria" panose="02040503050406030204" pitchFamily="18" charset="0"/>
              <a:ea typeface="Cambria" panose="02040503050406030204" pitchFamily="18" charset="0"/>
            </a:endParaRPr>
          </a:p>
        </p:txBody>
      </p:sp>
      <p:pic>
        <p:nvPicPr>
          <p:cNvPr id="4" name="Picture 3" descr="Blue text on a black background&#10;&#10;Description automatically generated">
            <a:extLst>
              <a:ext uri="{FF2B5EF4-FFF2-40B4-BE49-F238E27FC236}">
                <a16:creationId xmlns:a16="http://schemas.microsoft.com/office/drawing/2014/main" id="{1BCF3E73-0F88-A461-ADAD-B1ACB69148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25" y="386961"/>
            <a:ext cx="3075202" cy="870339"/>
          </a:xfrm>
          <a:prstGeom prst="rect">
            <a:avLst/>
          </a:prstGeom>
        </p:spPr>
      </p:pic>
      <p:sp>
        <p:nvSpPr>
          <p:cNvPr id="6" name="Τίτλος 1">
            <a:extLst>
              <a:ext uri="{FF2B5EF4-FFF2-40B4-BE49-F238E27FC236}">
                <a16:creationId xmlns:a16="http://schemas.microsoft.com/office/drawing/2014/main" id="{29732117-8837-FF87-490A-6B01E810E116}"/>
              </a:ext>
            </a:extLst>
          </p:cNvPr>
          <p:cNvSpPr txBox="1">
            <a:spLocks/>
          </p:cNvSpPr>
          <p:nvPr/>
        </p:nvSpPr>
        <p:spPr>
          <a:xfrm>
            <a:off x="832511" y="3022752"/>
            <a:ext cx="10526977" cy="152125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l-GR" sz="3200" dirty="0">
                <a:solidFill>
                  <a:schemeClr val="accent1">
                    <a:lumMod val="75000"/>
                  </a:schemeClr>
                </a:solidFill>
                <a:latin typeface="Cambria" panose="02040503050406030204" pitchFamily="18" charset="0"/>
                <a:ea typeface="Cambria" panose="02040503050406030204" pitchFamily="18" charset="0"/>
              </a:rPr>
              <a:t>Έγκριση μετακίνησης από τον Επιστημονικά Υπεύθυνο του έργου</a:t>
            </a:r>
            <a:endParaRPr lang="en-US" sz="3200" dirty="0">
              <a:solidFill>
                <a:schemeClr val="accent1">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18052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8EB57-E0FD-783A-9FE5-D4364E39C8EF}"/>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A17C879F-D591-B12F-D0A7-12F477BD3D36}"/>
              </a:ext>
            </a:extLst>
          </p:cNvPr>
          <p:cNvSpPr>
            <a:spLocks noGrp="1"/>
          </p:cNvSpPr>
          <p:nvPr>
            <p:ph type="ctrTitle"/>
          </p:nvPr>
        </p:nvSpPr>
        <p:spPr>
          <a:xfrm>
            <a:off x="868279" y="2032495"/>
            <a:ext cx="10455442" cy="870340"/>
          </a:xfrm>
        </p:spPr>
        <p:txBody>
          <a:bodyPr>
            <a:normAutofit fontScale="90000"/>
          </a:bodyPr>
          <a:lstStyle/>
          <a:p>
            <a:r>
              <a:rPr lang="el-GR" sz="4800" dirty="0">
                <a:solidFill>
                  <a:schemeClr val="accent1">
                    <a:lumMod val="75000"/>
                  </a:schemeClr>
                </a:solidFill>
                <a:latin typeface="Cambria" panose="02040503050406030204" pitchFamily="18" charset="0"/>
                <a:ea typeface="Cambria" panose="02040503050406030204" pitchFamily="18" charset="0"/>
              </a:rPr>
              <a:t>2. Πρόσκληση (</a:t>
            </a:r>
            <a:r>
              <a:rPr lang="en-US" sz="4800" dirty="0">
                <a:solidFill>
                  <a:schemeClr val="accent1">
                    <a:lumMod val="75000"/>
                  </a:schemeClr>
                </a:solidFill>
                <a:latin typeface="Cambria" panose="02040503050406030204" pitchFamily="18" charset="0"/>
                <a:ea typeface="Cambria" panose="02040503050406030204" pitchFamily="18" charset="0"/>
              </a:rPr>
              <a:t>Invitation Letter) </a:t>
            </a:r>
            <a:r>
              <a:rPr lang="el-GR" sz="4800" dirty="0">
                <a:solidFill>
                  <a:schemeClr val="accent1">
                    <a:lumMod val="75000"/>
                  </a:schemeClr>
                </a:solidFill>
                <a:latin typeface="Cambria" panose="02040503050406030204" pitchFamily="18" charset="0"/>
                <a:ea typeface="Cambria" panose="02040503050406030204" pitchFamily="18" charset="0"/>
              </a:rPr>
              <a:t>από τον οργανισμό</a:t>
            </a:r>
            <a:endParaRPr lang="en-US" sz="4800" dirty="0">
              <a:solidFill>
                <a:schemeClr val="accent1">
                  <a:lumMod val="75000"/>
                </a:schemeClr>
              </a:solidFill>
              <a:latin typeface="Cambria" panose="02040503050406030204" pitchFamily="18" charset="0"/>
              <a:ea typeface="Cambria" panose="02040503050406030204" pitchFamily="18" charset="0"/>
            </a:endParaRPr>
          </a:p>
        </p:txBody>
      </p:sp>
      <p:pic>
        <p:nvPicPr>
          <p:cNvPr id="4" name="Picture 3" descr="Blue text on a black background&#10;&#10;Description automatically generated">
            <a:extLst>
              <a:ext uri="{FF2B5EF4-FFF2-40B4-BE49-F238E27FC236}">
                <a16:creationId xmlns:a16="http://schemas.microsoft.com/office/drawing/2014/main" id="{175283B5-74A8-724C-83AF-8A7C1455C1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25" y="386961"/>
            <a:ext cx="3075202" cy="870339"/>
          </a:xfrm>
          <a:prstGeom prst="rect">
            <a:avLst/>
          </a:prstGeom>
        </p:spPr>
      </p:pic>
      <p:sp>
        <p:nvSpPr>
          <p:cNvPr id="6" name="TextBox 5">
            <a:extLst>
              <a:ext uri="{FF2B5EF4-FFF2-40B4-BE49-F238E27FC236}">
                <a16:creationId xmlns:a16="http://schemas.microsoft.com/office/drawing/2014/main" id="{A8904C45-68A3-74F5-5D53-D5755021C9C4}"/>
              </a:ext>
            </a:extLst>
          </p:cNvPr>
          <p:cNvSpPr txBox="1"/>
          <p:nvPr/>
        </p:nvSpPr>
        <p:spPr>
          <a:xfrm>
            <a:off x="1604276" y="3943350"/>
            <a:ext cx="8777974" cy="1611415"/>
          </a:xfrm>
          <a:prstGeom prst="rect">
            <a:avLst/>
          </a:prstGeom>
        </p:spPr>
        <p:txBody>
          <a:bodyPr vert="horz" lIns="91440" tIns="45720" rIns="91440" bIns="45720" rtlCol="0" anchor="b">
            <a:normAutofit/>
          </a:bodyPr>
          <a:lstStyle>
            <a:lvl1pPr algn="ctr">
              <a:lnSpc>
                <a:spcPct val="90000"/>
              </a:lnSpc>
              <a:spcBef>
                <a:spcPct val="0"/>
              </a:spcBef>
              <a:buNone/>
              <a:defRPr sz="4800">
                <a:solidFill>
                  <a:schemeClr val="accent1">
                    <a:lumMod val="75000"/>
                  </a:schemeClr>
                </a:solidFill>
                <a:latin typeface="Cambria" panose="02040503050406030204" pitchFamily="18" charset="0"/>
                <a:ea typeface="Cambria" panose="02040503050406030204" pitchFamily="18" charset="0"/>
                <a:cs typeface="+mj-cs"/>
              </a:defRPr>
            </a:lvl1pPr>
          </a:lstStyle>
          <a:p>
            <a:r>
              <a:rPr lang="el-GR" sz="3200" i="1" u="sng" dirty="0"/>
              <a:t>Σε επιστολή ή σε </a:t>
            </a:r>
            <a:r>
              <a:rPr lang="en-US" sz="3200" i="1" u="sng" dirty="0"/>
              <a:t>email</a:t>
            </a:r>
          </a:p>
          <a:p>
            <a:endParaRPr lang="el-GR" sz="3200" i="1" u="sng" dirty="0"/>
          </a:p>
          <a:p>
            <a:r>
              <a:rPr lang="el-GR" sz="3200" i="1" u="sng" dirty="0"/>
              <a:t>Δείτε υπόδειγμα</a:t>
            </a:r>
            <a:r>
              <a:rPr lang="en-US" sz="3200" i="1" u="sng" dirty="0"/>
              <a:t>:</a:t>
            </a:r>
            <a:endParaRPr lang="el-GR" sz="3200" i="1" u="sng" dirty="0"/>
          </a:p>
          <a:p>
            <a:endParaRPr lang="el-GR" sz="3200" i="1" u="sng" dirty="0"/>
          </a:p>
        </p:txBody>
      </p:sp>
      <p:graphicFrame>
        <p:nvGraphicFramePr>
          <p:cNvPr id="3" name="Object 2">
            <a:extLst>
              <a:ext uri="{FF2B5EF4-FFF2-40B4-BE49-F238E27FC236}">
                <a16:creationId xmlns:a16="http://schemas.microsoft.com/office/drawing/2014/main" id="{2EA4DF42-0055-BF3C-DF74-57500C9F0FDA}"/>
              </a:ext>
            </a:extLst>
          </p:cNvPr>
          <p:cNvGraphicFramePr>
            <a:graphicFrameLocks noChangeAspect="1"/>
          </p:cNvGraphicFramePr>
          <p:nvPr>
            <p:extLst>
              <p:ext uri="{D42A27DB-BD31-4B8C-83A1-F6EECF244321}">
                <p14:modId xmlns:p14="http://schemas.microsoft.com/office/powerpoint/2010/main" val="934218665"/>
              </p:ext>
            </p:extLst>
          </p:nvPr>
        </p:nvGraphicFramePr>
        <p:xfrm>
          <a:off x="4375150" y="5456238"/>
          <a:ext cx="3235325" cy="498475"/>
        </p:xfrm>
        <a:graphic>
          <a:graphicData uri="http://schemas.openxmlformats.org/presentationml/2006/ole">
            <mc:AlternateContent xmlns:mc="http://schemas.openxmlformats.org/markup-compatibility/2006">
              <mc:Choice xmlns:v="urn:schemas-microsoft-com:vml" Requires="v">
                <p:oleObj name="Packager Shell Object" showAsIcon="1" r:id="rId3" imgW="3234960" imgH="497880" progId="Package">
                  <p:embed/>
                </p:oleObj>
              </mc:Choice>
              <mc:Fallback>
                <p:oleObj name="Packager Shell Object" showAsIcon="1" r:id="rId3" imgW="3234960" imgH="497880" progId="Package">
                  <p:embed/>
                  <p:pic>
                    <p:nvPicPr>
                      <p:cNvPr id="3" name="Object 2">
                        <a:extLst>
                          <a:ext uri="{FF2B5EF4-FFF2-40B4-BE49-F238E27FC236}">
                            <a16:creationId xmlns:a16="http://schemas.microsoft.com/office/drawing/2014/main" id="{2EA4DF42-0055-BF3C-DF74-57500C9F0FDA}"/>
                          </a:ext>
                        </a:extLst>
                      </p:cNvPr>
                      <p:cNvPicPr/>
                      <p:nvPr/>
                    </p:nvPicPr>
                    <p:blipFill>
                      <a:blip r:embed="rId4"/>
                      <a:stretch>
                        <a:fillRect/>
                      </a:stretch>
                    </p:blipFill>
                    <p:spPr>
                      <a:xfrm>
                        <a:off x="4375150" y="5456238"/>
                        <a:ext cx="3235325" cy="498475"/>
                      </a:xfrm>
                      <a:prstGeom prst="rect">
                        <a:avLst/>
                      </a:prstGeom>
                    </p:spPr>
                  </p:pic>
                </p:oleObj>
              </mc:Fallback>
            </mc:AlternateContent>
          </a:graphicData>
        </a:graphic>
      </p:graphicFrame>
    </p:spTree>
    <p:extLst>
      <p:ext uri="{BB962C8B-B14F-4D97-AF65-F5344CB8AC3E}">
        <p14:creationId xmlns:p14="http://schemas.microsoft.com/office/powerpoint/2010/main" val="234375522"/>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1202</TotalTime>
  <Words>2524</Words>
  <Application>Microsoft Office PowerPoint</Application>
  <PresentationFormat>Ευρεία οθόνη</PresentationFormat>
  <Paragraphs>172</Paragraphs>
  <Slides>34</Slides>
  <Notes>0</Notes>
  <HiddenSlides>0</HiddenSlides>
  <MMClips>0</MMClips>
  <ScaleCrop>false</ScaleCrop>
  <HeadingPairs>
    <vt:vector size="8" baseType="variant">
      <vt:variant>
        <vt:lpstr>Γραμματοσειρές που χρησιμοποιούνται</vt:lpstr>
      </vt:variant>
      <vt:variant>
        <vt:i4>7</vt:i4>
      </vt:variant>
      <vt:variant>
        <vt:lpstr>Θέμα</vt:lpstr>
      </vt:variant>
      <vt:variant>
        <vt:i4>1</vt:i4>
      </vt:variant>
      <vt:variant>
        <vt:lpstr>Ενσωματωμένοι διακομιστές OLE</vt:lpstr>
      </vt:variant>
      <vt:variant>
        <vt:i4>3</vt:i4>
      </vt:variant>
      <vt:variant>
        <vt:lpstr>Τίτλοι διαφανειών</vt:lpstr>
      </vt:variant>
      <vt:variant>
        <vt:i4>34</vt:i4>
      </vt:variant>
    </vt:vector>
  </HeadingPairs>
  <TitlesOfParts>
    <vt:vector size="45" baseType="lpstr">
      <vt:lpstr>Aptos</vt:lpstr>
      <vt:lpstr>Arial</vt:lpstr>
      <vt:lpstr>Calibri</vt:lpstr>
      <vt:lpstr>Calibri Light</vt:lpstr>
      <vt:lpstr>Cambria</vt:lpstr>
      <vt:lpstr>Verdana</vt:lpstr>
      <vt:lpstr>Wingdings</vt:lpstr>
      <vt:lpstr>Θέμα του Office</vt:lpstr>
      <vt:lpstr>Document</vt:lpstr>
      <vt:lpstr>Packager Shell Object</vt:lpstr>
      <vt:lpstr>Αντικείμενο κελύφους συσκευασίας</vt:lpstr>
      <vt:lpstr>Διαδικασία Δικαιολογητικών Μετακίνησης  Μελών Δ.Ε.Π  Διοικητικό Προσωπικό Συμβασιούχοι για το Πρόγραμμα ERASMUS+</vt:lpstr>
      <vt:lpstr>         ΣΗΜΑΝΤΙΚΗ ΕΝΗΜΕΡΩΣΗ  Για να πραγματοποιήσετε μία μετακίνηση  Θα πρέπει να έχει εγκριθεί η αίτησης σας μετά την περίοδο υποβολής εκδήλωσης ενδιαφέροντος  και η  οποία θα αποστέλλεται  ηλεκτρονικά  από το Γραφείο Διεθνών και Ευρωπαϊκών Προγραμμάτων του ΔΙΠΑΕ</vt:lpstr>
      <vt:lpstr>       Τα παραστατικά για την μετακίνηση σας θα υποβάλλονται   ηλεκτρονικά σε συγκεκριμένο email  (που θα σας γνωστοποιηθεί στην ανακοίνωση υποβολής αιτήσεων)  και θα υπάρχει συγκεκριμένο εξειδικευμένο προσωπικό που θα επικοινωνείτε μαζί του και μόνο. </vt:lpstr>
      <vt:lpstr>Παραστατικά που προσκομίζονται πριν την αναχώρηση</vt:lpstr>
      <vt:lpstr>Αίτηση για έναρξη διαδικασίας μετακίνησης</vt:lpstr>
      <vt:lpstr>1.α Άδεια μετακίνησης Μελών ΔΕΠ</vt:lpstr>
      <vt:lpstr>Παρουσίαση του PowerPoint</vt:lpstr>
      <vt:lpstr>1.γ Άδεια μετακίνησης Συμβασιούχοι</vt:lpstr>
      <vt:lpstr>2. Πρόσκληση (Invitation Letter) από τον οργανισμό</vt:lpstr>
      <vt:lpstr>3. Εντολή μετακίνησης</vt:lpstr>
      <vt:lpstr>4. Δήλωση ατομικών στοιχείων</vt:lpstr>
      <vt:lpstr>5. Μοbility  Agreement </vt:lpstr>
      <vt:lpstr>6.α Υπολογισμός ημερών μετακίνησης</vt:lpstr>
      <vt:lpstr>6.β Παραστατικά μετακίνησης</vt:lpstr>
      <vt:lpstr>7. Παραστατικά διαμονής</vt:lpstr>
      <vt:lpstr>Κείμενο υπεύθυνης δήλωσης σε περίπτωση φιλοξενίας</vt:lpstr>
      <vt:lpstr>Παραστατικά που προσκομίζονται με την επιστροφή</vt:lpstr>
      <vt:lpstr>1. Υπεύθυνη Δήλωση ν.1599/86</vt:lpstr>
      <vt:lpstr>3. Παραστατικά διαμονής</vt:lpstr>
      <vt:lpstr>Υπεύθυνη δήλωση σε περίπτωση φιλοξενίας στον τόπο προορισμού</vt:lpstr>
      <vt:lpstr> Σημαντικό! Με την επιστροφή σας θα πρέπει επίσης να προσκομίσετε: 1. Κάρτες επιβίβασης (ηλεκτρονικές ή πρωτότυπες) για όλες τις διαδρομές της μετακίνησης 2. Εισιτήρια που εκδόθηκαν για την εσωτερική μετακίνηση σας από το αεροδρόμιο άφιξης/ αναχώρησης προς / από τον τελικό προορισμό 3. Για τα παραπάνω εισιτήρια θα πρέπει να προσκομισθούν και τα αποδεικτικά πληρωμής και το αποδεικτικό της τράπεζας για την συγκεκριμένη χρέωση (απόκομμα τράπεζας ή κίνηση λογαριασμού ή κίνηση κάρτας) 4. Certificate of attendance σφραγισμένο και υπογεγραμμένο από το Ίδρυμα υποδοχής. Το έντυπο θα περιγράφει την επιτυχή ολοκλήρωση των δραστηριοτήτων σας. Σημείωση: Όλα τα παραστατικά θα πρέπει να είναι πρωτότυπα ή ηλεκτρονικά</vt:lpstr>
      <vt:lpstr>    Εφόσον όλα τα χαρτιά που θα κατατεθούν είναι ορθά θα σας αποσταλεί να υπογράψετε δυο έγγραφα με τα ποσά των αποζημιώσεων από τον υπεύθυνο του γραφείου με ηλεκτρονική υπογραφή ή με φυσική υπογραφή και προσκόμιση τους στο Γραφείο Διεθνών και Ευρωπαϊκών Προγραμμάτων.</vt:lpstr>
      <vt:lpstr> Όλοι οι μετακινούμενοι την επόμενη της επιστροφής τους θα λάβουν στο email τους  (ελέγχουμε και τα ανεπιθύμητα) ένα μήνυμα από την ευρωπαϊκή ένωση για συμπλήρωση ενός ερωτηματολογίου. Η συμπλήρωσή του είναι υποχρεωτική για να προχωρήσει η ΕΕ στην εντολή κατάθεσης του ποσού.  Το email θα είναι από : EU-CORPORATE-NOTIFICATION-SYSTEM@ec.europa.eu  με το παρακάτω κείμενο και κάνετε κλικ πάνω στον σύνδεσμο που σας δίνει :</vt:lpstr>
      <vt:lpstr>Κείμενο email</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YΠΟΛΟΓΙΣΜΟΣ ΗΜΕΡΩΝ ΜΕΤΑΚΙΝΗΣΗΣ</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ΑΠΑΙΤΟΥΜΕΝΑ ΕΓΓΡΑΦΑ ΓΙΑ ΤΗ ΣΥΜΜΕΤΟΧΗ ΣΑΣ ΣΤΟ ΠΡΟΓΡΑΜΜΑ ERASMUS+</dc:title>
  <dc:creator>rafas rafas</dc:creator>
  <cp:lastModifiedBy>panagiotis kassianidis</cp:lastModifiedBy>
  <cp:revision>89</cp:revision>
  <dcterms:created xsi:type="dcterms:W3CDTF">2023-07-24T07:56:18Z</dcterms:created>
  <dcterms:modified xsi:type="dcterms:W3CDTF">2024-12-09T08:43:06Z</dcterms:modified>
</cp:coreProperties>
</file>